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31"/>
  </p:notesMasterIdLst>
  <p:sldIdLst>
    <p:sldId id="263" r:id="rId2"/>
    <p:sldId id="272" r:id="rId3"/>
    <p:sldId id="264" r:id="rId4"/>
    <p:sldId id="265" r:id="rId5"/>
    <p:sldId id="266" r:id="rId6"/>
    <p:sldId id="268" r:id="rId7"/>
    <p:sldId id="267" r:id="rId8"/>
    <p:sldId id="271" r:id="rId9"/>
    <p:sldId id="273" r:id="rId10"/>
    <p:sldId id="270" r:id="rId11"/>
    <p:sldId id="269" r:id="rId12"/>
    <p:sldId id="274" r:id="rId13"/>
    <p:sldId id="278" r:id="rId14"/>
    <p:sldId id="280" r:id="rId15"/>
    <p:sldId id="284" r:id="rId16"/>
    <p:sldId id="282" r:id="rId17"/>
    <p:sldId id="285" r:id="rId18"/>
    <p:sldId id="277" r:id="rId19"/>
    <p:sldId id="286" r:id="rId20"/>
    <p:sldId id="291" r:id="rId21"/>
    <p:sldId id="289" r:id="rId22"/>
    <p:sldId id="287" r:id="rId23"/>
    <p:sldId id="275" r:id="rId24"/>
    <p:sldId id="288" r:id="rId25"/>
    <p:sldId id="276" r:id="rId26"/>
    <p:sldId id="281" r:id="rId27"/>
    <p:sldId id="283" r:id="rId28"/>
    <p:sldId id="279" r:id="rId29"/>
    <p:sldId id="29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iana Ribeiro" initials="LR" lastIdx="1" clrIdx="0">
    <p:extLst>
      <p:ext uri="{19B8F6BF-5375-455C-9EA6-DF929625EA0E}">
        <p15:presenceInfo xmlns:p15="http://schemas.microsoft.com/office/powerpoint/2012/main" userId="S::liliana.ribeiro@ordemfarmaceuticos.pt::8a12a83c-6e12-4ed6-8b68-e1176b4e91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v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006260\Desktop\Pregress&#227;o%20recrutamento%20F2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vro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vro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Distribuição utentes por</a:t>
            </a:r>
            <a:r>
              <a:rPr lang="en-US" baseline="0"/>
              <a:t> distrito</a:t>
            </a:r>
          </a:p>
        </c:rich>
      </c:tx>
      <c:layout>
        <c:manualLayout>
          <c:xMode val="edge"/>
          <c:yMode val="edge"/>
          <c:x val="0.24648243277794582"/>
          <c:y val="2.1352850174658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'Dist Dts Amb'!$B$1</c:f>
              <c:strCache>
                <c:ptCount val="1"/>
                <c:pt idx="0">
                  <c:v>Nº Utentes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CDF-423E-A64D-911571E98D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DF-423E-A64D-911571E98D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CDF-423E-A64D-911571E98D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CDF-423E-A64D-911571E98DA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CDF-423E-A64D-911571E98DA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CDF-423E-A64D-911571E98DA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CDF-423E-A64D-911571E98DA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CDF-423E-A64D-911571E98DA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CDF-423E-A64D-911571E98DA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5CDF-423E-A64D-911571E98DA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5CDF-423E-A64D-911571E98DA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5CDF-423E-A64D-911571E98DA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5CDF-423E-A64D-911571E98DA8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5CDF-423E-A64D-911571E98DA8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5CDF-423E-A64D-911571E98DA8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5CDF-423E-A64D-911571E98DA8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5CDF-423E-A64D-911571E98DA8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5CDF-423E-A64D-911571E98DA8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5CDF-423E-A64D-911571E98DA8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5CDF-423E-A64D-911571E98DA8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9-5CDF-423E-A64D-911571E98DA8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B-5CDF-423E-A64D-911571E98DA8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D-5CDF-423E-A64D-911571E98DA8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F-5CDF-423E-A64D-911571E98DA8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1-5CDF-423E-A64D-911571E98DA8}"/>
              </c:ext>
            </c:extLst>
          </c:dPt>
          <c:dLbls>
            <c:delete val="1"/>
          </c:dLbls>
          <c:cat>
            <c:strRef>
              <c:f>'Dist Dts Amb'!$A$2:$A$26</c:f>
              <c:strCache>
                <c:ptCount val="25"/>
                <c:pt idx="0">
                  <c:v>Aveiro</c:v>
                </c:pt>
                <c:pt idx="1">
                  <c:v>Beja</c:v>
                </c:pt>
                <c:pt idx="2">
                  <c:v>Braga</c:v>
                </c:pt>
                <c:pt idx="3">
                  <c:v>Braganca</c:v>
                </c:pt>
                <c:pt idx="4">
                  <c:v>Castelo Branco</c:v>
                </c:pt>
                <c:pt idx="5">
                  <c:v>Coimbra</c:v>
                </c:pt>
                <c:pt idx="6">
                  <c:v>Evora</c:v>
                </c:pt>
                <c:pt idx="7">
                  <c:v>Faro</c:v>
                </c:pt>
                <c:pt idx="8">
                  <c:v>Guarda</c:v>
                </c:pt>
                <c:pt idx="9">
                  <c:v>Ilha Da Graciosa</c:v>
                </c:pt>
                <c:pt idx="10">
                  <c:v>Ilha Da Madeira</c:v>
                </c:pt>
                <c:pt idx="11">
                  <c:v>Ilha De Porto Santo</c:v>
                </c:pt>
                <c:pt idx="12">
                  <c:v>Ilha De Sao Miguel</c:v>
                </c:pt>
                <c:pt idx="13">
                  <c:v>Ilha Do Faial</c:v>
                </c:pt>
                <c:pt idx="14">
                  <c:v>Ilha Do Pico</c:v>
                </c:pt>
                <c:pt idx="15">
                  <c:v>Ilha Terceira</c:v>
                </c:pt>
                <c:pt idx="16">
                  <c:v>Leiria</c:v>
                </c:pt>
                <c:pt idx="17">
                  <c:v>Lisboa</c:v>
                </c:pt>
                <c:pt idx="18">
                  <c:v>Portalegre</c:v>
                </c:pt>
                <c:pt idx="19">
                  <c:v>Porto</c:v>
                </c:pt>
                <c:pt idx="20">
                  <c:v>Santarem</c:v>
                </c:pt>
                <c:pt idx="21">
                  <c:v>Setubal</c:v>
                </c:pt>
                <c:pt idx="22">
                  <c:v>Viana Do Castelo</c:v>
                </c:pt>
                <c:pt idx="23">
                  <c:v>Vila Real</c:v>
                </c:pt>
                <c:pt idx="24">
                  <c:v>Viseu</c:v>
                </c:pt>
              </c:strCache>
            </c:strRef>
          </c:cat>
          <c:val>
            <c:numRef>
              <c:f>'Dist Dts Amb'!$B$2:$B$26</c:f>
              <c:numCache>
                <c:formatCode>#,##0</c:formatCode>
                <c:ptCount val="25"/>
                <c:pt idx="0">
                  <c:v>617</c:v>
                </c:pt>
                <c:pt idx="1">
                  <c:v>2</c:v>
                </c:pt>
                <c:pt idx="2">
                  <c:v>1459</c:v>
                </c:pt>
                <c:pt idx="3">
                  <c:v>132</c:v>
                </c:pt>
                <c:pt idx="4">
                  <c:v>6</c:v>
                </c:pt>
                <c:pt idx="5">
                  <c:v>17</c:v>
                </c:pt>
                <c:pt idx="6">
                  <c:v>1</c:v>
                </c:pt>
                <c:pt idx="7">
                  <c:v>7</c:v>
                </c:pt>
                <c:pt idx="8">
                  <c:v>21</c:v>
                </c:pt>
                <c:pt idx="9">
                  <c:v>2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8</c:v>
                </c:pt>
                <c:pt idx="17">
                  <c:v>44</c:v>
                </c:pt>
                <c:pt idx="18">
                  <c:v>1</c:v>
                </c:pt>
                <c:pt idx="19">
                  <c:v>11825</c:v>
                </c:pt>
                <c:pt idx="20">
                  <c:v>10</c:v>
                </c:pt>
                <c:pt idx="21">
                  <c:v>11</c:v>
                </c:pt>
                <c:pt idx="22">
                  <c:v>397</c:v>
                </c:pt>
                <c:pt idx="23">
                  <c:v>157</c:v>
                </c:pt>
                <c:pt idx="24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5CDF-423E-A64D-911571E98DA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699948039489992"/>
          <c:y val="0.1469342615285672"/>
          <c:w val="0.2645402827184673"/>
          <c:h val="0.8109188958996019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Folha1!$H$2</c:f>
              <c:strCache>
                <c:ptCount val="1"/>
                <c:pt idx="0">
                  <c:v>Doentes recrutados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38100" dist="25400" dir="5400000" rotWithShape="0">
                <a:srgbClr val="000000">
                  <a:alpha val="55000"/>
                </a:srgbClr>
              </a:outerShdw>
            </a:effectLst>
          </c:spPr>
          <c:marker>
            <c:symbol val="none"/>
          </c:marker>
          <c:cat>
            <c:numRef>
              <c:f>Folha1!$F$3:$F$16</c:f>
              <c:numCache>
                <c:formatCode>mmm\-yy</c:formatCode>
                <c:ptCount val="14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</c:numCache>
            </c:numRef>
          </c:cat>
          <c:val>
            <c:numRef>
              <c:f>Folha1!$H$3:$H$16</c:f>
              <c:numCache>
                <c:formatCode>General</c:formatCode>
                <c:ptCount val="14"/>
                <c:pt idx="0">
                  <c:v>3</c:v>
                </c:pt>
                <c:pt idx="1">
                  <c:v>18</c:v>
                </c:pt>
                <c:pt idx="2">
                  <c:v>24</c:v>
                </c:pt>
                <c:pt idx="3">
                  <c:v>26</c:v>
                </c:pt>
                <c:pt idx="4">
                  <c:v>26</c:v>
                </c:pt>
                <c:pt idx="5">
                  <c:v>26</c:v>
                </c:pt>
                <c:pt idx="6">
                  <c:v>26</c:v>
                </c:pt>
                <c:pt idx="7">
                  <c:v>30</c:v>
                </c:pt>
                <c:pt idx="8">
                  <c:v>38</c:v>
                </c:pt>
                <c:pt idx="9">
                  <c:v>42</c:v>
                </c:pt>
                <c:pt idx="10">
                  <c:v>148</c:v>
                </c:pt>
                <c:pt idx="11">
                  <c:v>313</c:v>
                </c:pt>
                <c:pt idx="12">
                  <c:v>449</c:v>
                </c:pt>
                <c:pt idx="13">
                  <c:v>561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99-42FE-9002-DD8544139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82714223"/>
        <c:axId val="1882713807"/>
      </c:lineChart>
      <c:dateAx>
        <c:axId val="1882714223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882713807"/>
        <c:crosses val="autoZero"/>
        <c:auto val="1"/>
        <c:lblOffset val="100"/>
        <c:baseTimeUnit val="months"/>
      </c:dateAx>
      <c:valAx>
        <c:axId val="1882713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882714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/>
              <a:t>Distribuição por patologia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DA8-4FF7-96EC-9D51EB8183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DA8-4FF7-96EC-9D51EB8183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DA8-4FF7-96EC-9D51EB8183A9}"/>
              </c:ext>
            </c:extLst>
          </c:dPt>
          <c:dLbls>
            <c:delete val="1"/>
          </c:dLbls>
          <c:cat>
            <c:strRef>
              <c:f>'Dts Recrutados'!$G$3:$G$5</c:f>
              <c:strCache>
                <c:ptCount val="3"/>
                <c:pt idx="0">
                  <c:v>VIH</c:v>
                </c:pt>
                <c:pt idx="1">
                  <c:v>EM</c:v>
                </c:pt>
                <c:pt idx="2">
                  <c:v>Ca mama</c:v>
                </c:pt>
              </c:strCache>
            </c:strRef>
          </c:cat>
          <c:val>
            <c:numRef>
              <c:f>'Dts Recrutados'!$H$3:$H$5</c:f>
              <c:numCache>
                <c:formatCode>General</c:formatCode>
                <c:ptCount val="3"/>
                <c:pt idx="0">
                  <c:v>85</c:v>
                </c:pt>
                <c:pt idx="1">
                  <c:v>102</c:v>
                </c:pt>
                <c:pt idx="2">
                  <c:v>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A8-4FF7-96EC-9D51EB8183A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729939185796455"/>
          <c:y val="0.41561412364493677"/>
          <c:w val="0.14239278784680176"/>
          <c:h val="0.251718739247862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/>
              <a:t>Distribuiç</a:t>
            </a:r>
            <a:r>
              <a:rPr lang="pt-PT" baseline="0"/>
              <a:t>ão por patologia</a:t>
            </a:r>
            <a:endParaRPr lang="pt-P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232-4C9E-9BCC-C09A9670FA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232-4C9E-9BCC-C09A9670FA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232-4C9E-9BCC-C09A9670FA8D}"/>
              </c:ext>
            </c:extLst>
          </c:dPt>
          <c:dLbls>
            <c:delete val="1"/>
          </c:dLbls>
          <c:cat>
            <c:strRef>
              <c:f>'Dts Estudo'!$G$2:$G$4</c:f>
              <c:strCache>
                <c:ptCount val="3"/>
                <c:pt idx="0">
                  <c:v>VIH</c:v>
                </c:pt>
                <c:pt idx="1">
                  <c:v>Ca mama</c:v>
                </c:pt>
                <c:pt idx="2">
                  <c:v>EM</c:v>
                </c:pt>
              </c:strCache>
            </c:strRef>
          </c:cat>
          <c:val>
            <c:numRef>
              <c:f>'Dts Estudo'!$H$2:$H$4</c:f>
              <c:numCache>
                <c:formatCode>General</c:formatCode>
                <c:ptCount val="3"/>
                <c:pt idx="0">
                  <c:v>17</c:v>
                </c:pt>
                <c:pt idx="1">
                  <c:v>237</c:v>
                </c:pt>
                <c:pt idx="2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32-4C9E-9BCC-C09A9670FA8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58461806126388"/>
          <c:y val="0.40533285804116215"/>
          <c:w val="0.1217074027459235"/>
          <c:h val="0.2421923150947451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4432E-0470-4A49-93C1-4B50E92D754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003AA-5CD5-4AAA-B0C7-36E5F33C203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193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/>
              <a:t>26/02/2021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610787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/>
              <a:t>26/02/2021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649656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/>
              <a:t>26/02/2021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377093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/>
              <a:t>26/02/2021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772049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/>
              <a:t>26/02/2021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544346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/>
              <a:t>26/02/2021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226290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/>
              <a:t>26/02/2021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090788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/>
              <a:t>26/02/2021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74629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/>
              <a:t>26/02/2021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943416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6EC92D-6B55-4280-B62D-3E01A6C52CFE}" type="datetime1">
              <a:rPr lang="pt-PT" smtClean="0"/>
              <a:t>26/02/2021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0173C-3BB0-4EF3-851D-863413CFD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868536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C92D-6B55-4280-B62D-3E01A6C52CFE}" type="datetime1">
              <a:rPr lang="pt-PT" smtClean="0"/>
              <a:t>26/02/2021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050218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A6EC92D-6B55-4280-B62D-3E01A6C52CFE}" type="datetime1">
              <a:rPr lang="pt-PT" smtClean="0"/>
              <a:t>26/02/2021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5B0173C-3BB0-4EF3-851D-863413CFD274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104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emf"/><Relationship Id="rId5" Type="http://schemas.openxmlformats.org/officeDocument/2006/relationships/image" Target="../media/image18.png"/><Relationship Id="rId10" Type="http://schemas.openxmlformats.org/officeDocument/2006/relationships/image" Target="../media/image23.emf"/><Relationship Id="rId4" Type="http://schemas.openxmlformats.org/officeDocument/2006/relationships/image" Target="../media/image17.tiff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18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560996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119" y="1551215"/>
            <a:ext cx="4968489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Farma</a:t>
            </a:r>
            <a:r>
              <a:rPr lang="en-US" baseline="30000" dirty="0">
                <a:solidFill>
                  <a:srgbClr val="FFFFFF"/>
                </a:solidFill>
              </a:rPr>
              <a:t>2</a:t>
            </a:r>
            <a:r>
              <a:rPr lang="en-US" dirty="0">
                <a:solidFill>
                  <a:srgbClr val="FFFFFF"/>
                </a:solidFill>
              </a:rPr>
              <a:t>care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560581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9" name="Rectangle 124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4318" y="457200"/>
            <a:ext cx="5600007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8C9C743-AF1D-4FDD-B51A-A668C3BF797E}"/>
              </a:ext>
            </a:extLst>
          </p:cNvPr>
          <p:cNvSpPr txBox="1"/>
          <p:nvPr/>
        </p:nvSpPr>
        <p:spPr>
          <a:xfrm>
            <a:off x="783387" y="3554963"/>
            <a:ext cx="4947221" cy="2349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>
                <a:solidFill>
                  <a:srgbClr val="FFFFFF"/>
                </a:solidFill>
              </a:rPr>
              <a:t>Pedro M. Soares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Centro Hospitalar </a:t>
            </a:r>
            <a:r>
              <a:rPr lang="en-US" dirty="0" err="1">
                <a:solidFill>
                  <a:srgbClr val="FFFFFF"/>
                </a:solidFill>
              </a:rPr>
              <a:t>Universitário</a:t>
            </a:r>
            <a:r>
              <a:rPr lang="en-US" dirty="0">
                <a:solidFill>
                  <a:srgbClr val="FFFFFF"/>
                </a:solidFill>
              </a:rPr>
              <a:t> de São João, EPE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84D2B18-BE0D-4685-860E-3EE1B31C2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59" y="2028930"/>
            <a:ext cx="6052342" cy="2617637"/>
          </a:xfrm>
          <a:prstGeom prst="rect">
            <a:avLst/>
          </a:prstGeom>
        </p:spPr>
      </p:pic>
      <p:pic>
        <p:nvPicPr>
          <p:cNvPr id="43" name="Imagem 42" descr="Uma imagem com símbolo&#10;&#10;Descrição gerada automaticamente">
            <a:extLst>
              <a:ext uri="{FF2B5EF4-FFF2-40B4-BE49-F238E27FC236}">
                <a16:creationId xmlns:a16="http://schemas.microsoft.com/office/drawing/2014/main" id="{CFDC1CD1-77FC-40AA-972D-75045CA802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192" y="5168138"/>
            <a:ext cx="1554625" cy="777313"/>
          </a:xfrm>
          <a:prstGeom prst="rect">
            <a:avLst/>
          </a:prstGeom>
        </p:spPr>
      </p:pic>
      <p:pic>
        <p:nvPicPr>
          <p:cNvPr id="44" name="Imagem 43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id="{E46A3BC3-78B4-4D1F-AEF9-86FF9D7DE5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527" y="4986733"/>
            <a:ext cx="1005318" cy="1140124"/>
          </a:xfrm>
          <a:prstGeom prst="rect">
            <a:avLst/>
          </a:prstGeom>
        </p:spPr>
      </p:pic>
      <p:pic>
        <p:nvPicPr>
          <p:cNvPr id="11" name="Imagem 1">
            <a:extLst>
              <a:ext uri="{FF2B5EF4-FFF2-40B4-BE49-F238E27FC236}">
                <a16:creationId xmlns:a16="http://schemas.microsoft.com/office/drawing/2014/main" id="{C9C1E240-2286-412D-B0D2-3C3C47E7E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10" y="2941022"/>
            <a:ext cx="2285573" cy="122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128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3" y="776606"/>
            <a:ext cx="7758344" cy="471169"/>
          </a:xfrm>
        </p:spPr>
        <p:txBody>
          <a:bodyPr>
            <a:normAutofit fontScale="90000"/>
          </a:bodyPr>
          <a:lstStyle/>
          <a:p>
            <a:r>
              <a:rPr lang="pt-PT" dirty="0"/>
              <a:t>A operação luz verde</a:t>
            </a:r>
            <a:endParaRPr lang="en-GB" dirty="0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10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6B08C8D-0129-4A7C-836B-4C545766C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726" y="1829718"/>
            <a:ext cx="8858547" cy="500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16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3" y="776606"/>
            <a:ext cx="7758344" cy="471169"/>
          </a:xfrm>
        </p:spPr>
        <p:txBody>
          <a:bodyPr>
            <a:normAutofit fontScale="90000"/>
          </a:bodyPr>
          <a:lstStyle/>
          <a:p>
            <a:r>
              <a:rPr lang="pt-PT" dirty="0"/>
              <a:t>F2C: a filosofia</a:t>
            </a:r>
            <a:endParaRPr lang="en-GB" dirty="0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11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04FD250-94F7-4901-B5FC-B08A414DA92A}"/>
              </a:ext>
            </a:extLst>
          </p:cNvPr>
          <p:cNvSpPr txBox="1"/>
          <p:nvPr/>
        </p:nvSpPr>
        <p:spPr>
          <a:xfrm>
            <a:off x="550283" y="2108718"/>
            <a:ext cx="70914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u="sng" dirty="0"/>
              <a:t>Centrado na pessoa com doença</a:t>
            </a:r>
          </a:p>
          <a:p>
            <a:pPr marL="742950" lvl="1" indent="-285750">
              <a:buFontTx/>
              <a:buChar char="-"/>
            </a:pPr>
            <a:r>
              <a:rPr lang="pt-PT" dirty="0"/>
              <a:t>Democratização do local de cedência da medicação</a:t>
            </a:r>
          </a:p>
          <a:p>
            <a:pPr marL="742950" lvl="1" indent="-285750">
              <a:buFontTx/>
              <a:buChar char="-"/>
            </a:pPr>
            <a:r>
              <a:rPr lang="pt-PT" dirty="0"/>
              <a:t>Melhoria da acessibilidade</a:t>
            </a:r>
          </a:p>
          <a:p>
            <a:pPr marL="742950" lvl="1" indent="-285750">
              <a:buFontTx/>
              <a:buChar char="-"/>
            </a:pPr>
            <a:r>
              <a:rPr lang="pt-PT" dirty="0"/>
              <a:t>Impacto direto no conforto e economia dos doentes</a:t>
            </a:r>
          </a:p>
          <a:p>
            <a:endParaRPr lang="pt-PT" dirty="0"/>
          </a:p>
          <a:p>
            <a:r>
              <a:rPr lang="pt-PT" u="sng" dirty="0"/>
              <a:t>Centrado na qualidade e segurança</a:t>
            </a:r>
          </a:p>
          <a:p>
            <a:r>
              <a:rPr lang="pt-PT" dirty="0"/>
              <a:t>	- Formação das equipas das Farmácias Comunitárias previamente à 	adesão ao programa</a:t>
            </a:r>
          </a:p>
          <a:p>
            <a:r>
              <a:rPr lang="pt-PT" dirty="0"/>
              <a:t>	- Integração dos sistemas informáticos</a:t>
            </a:r>
          </a:p>
          <a:p>
            <a:r>
              <a:rPr lang="pt-PT" dirty="0"/>
              <a:t>	- Interligação entre os cuidados de saúde hospitalares e as 	Farmácias 	Comunitárias</a:t>
            </a:r>
          </a:p>
          <a:p>
            <a:endParaRPr lang="pt-PT" dirty="0"/>
          </a:p>
          <a:p>
            <a:r>
              <a:rPr lang="pt-PT" u="sng" dirty="0"/>
              <a:t>Centrado na sustentabilidade</a:t>
            </a:r>
          </a:p>
          <a:p>
            <a:r>
              <a:rPr lang="pt-PT" dirty="0"/>
              <a:t>	- Avaliação do impacto na vida dos doentes</a:t>
            </a:r>
          </a:p>
          <a:p>
            <a:r>
              <a:rPr lang="pt-PT" dirty="0"/>
              <a:t>	- Avaliação do impacto financeiro da intervenção</a:t>
            </a:r>
          </a:p>
        </p:txBody>
      </p:sp>
    </p:spTree>
    <p:extLst>
      <p:ext uri="{BB962C8B-B14F-4D97-AF65-F5344CB8AC3E}">
        <p14:creationId xmlns:p14="http://schemas.microsoft.com/office/powerpoint/2010/main" val="3101807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3" y="776606"/>
            <a:ext cx="7758344" cy="471169"/>
          </a:xfrm>
        </p:spPr>
        <p:txBody>
          <a:bodyPr>
            <a:normAutofit fontScale="90000"/>
          </a:bodyPr>
          <a:lstStyle/>
          <a:p>
            <a:r>
              <a:rPr lang="pt-PT" dirty="0"/>
              <a:t>F2C: os parceiros</a:t>
            </a:r>
            <a:endParaRPr lang="en-GB" dirty="0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12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BB72C89-E317-4F2D-92EC-709192F77782}"/>
              </a:ext>
            </a:extLst>
          </p:cNvPr>
          <p:cNvGrpSpPr/>
          <p:nvPr/>
        </p:nvGrpSpPr>
        <p:grpSpPr>
          <a:xfrm>
            <a:off x="2734347" y="2663251"/>
            <a:ext cx="1560272" cy="908789"/>
            <a:chOff x="1730326" y="1999712"/>
            <a:chExt cx="1560272" cy="908789"/>
          </a:xfrm>
        </p:grpSpPr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id="{F97BD73F-01D9-4321-B07A-E57D067A0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0326" y="1999712"/>
              <a:ext cx="1560272" cy="624505"/>
            </a:xfrm>
            <a:prstGeom prst="rect">
              <a:avLst/>
            </a:prstGeom>
          </p:spPr>
        </p:pic>
        <p:sp>
          <p:nvSpPr>
            <p:cNvPr id="14" name="TextBox 66">
              <a:extLst>
                <a:ext uri="{FF2B5EF4-FFF2-40B4-BE49-F238E27FC236}">
                  <a16:creationId xmlns:a16="http://schemas.microsoft.com/office/drawing/2014/main" id="{94560944-9C6C-4336-BF9A-1DD424BE2CEB}"/>
                </a:ext>
              </a:extLst>
            </p:cNvPr>
            <p:cNvSpPr txBox="1"/>
            <p:nvPr/>
          </p:nvSpPr>
          <p:spPr>
            <a:xfrm>
              <a:off x="1785871" y="2646891"/>
              <a:ext cx="1440000" cy="2616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pt-PT" sz="1100" b="1" dirty="0"/>
                <a:t>ANF</a:t>
              </a:r>
              <a:endParaRPr lang="en-GB" sz="1100" b="1" dirty="0"/>
            </a:p>
          </p:txBody>
        </p:sp>
        <p:cxnSp>
          <p:nvCxnSpPr>
            <p:cNvPr id="15" name="Straight Connector 67">
              <a:extLst>
                <a:ext uri="{FF2B5EF4-FFF2-40B4-BE49-F238E27FC236}">
                  <a16:creationId xmlns:a16="http://schemas.microsoft.com/office/drawing/2014/main" id="{1A26091F-D1F9-40C9-B5CF-76CBF36C486C}"/>
                </a:ext>
              </a:extLst>
            </p:cNvPr>
            <p:cNvCxnSpPr/>
            <p:nvPr/>
          </p:nvCxnSpPr>
          <p:spPr>
            <a:xfrm>
              <a:off x="1785871" y="2623845"/>
              <a:ext cx="144000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F85F49CF-30C9-409A-801C-0A9B1AB70E3E}"/>
              </a:ext>
            </a:extLst>
          </p:cNvPr>
          <p:cNvGrpSpPr/>
          <p:nvPr/>
        </p:nvGrpSpPr>
        <p:grpSpPr>
          <a:xfrm>
            <a:off x="4656000" y="2704151"/>
            <a:ext cx="1440000" cy="867889"/>
            <a:chOff x="4596457" y="2040612"/>
            <a:chExt cx="1440000" cy="867889"/>
          </a:xfrm>
        </p:grpSpPr>
        <p:pic>
          <p:nvPicPr>
            <p:cNvPr id="17" name="Picture 2" descr="Resultado de imagem para adifa">
              <a:extLst>
                <a:ext uri="{FF2B5EF4-FFF2-40B4-BE49-F238E27FC236}">
                  <a16:creationId xmlns:a16="http://schemas.microsoft.com/office/drawing/2014/main" id="{6D5E0DF9-A57B-4014-9126-5717840A6E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319" y="2040612"/>
              <a:ext cx="1062277" cy="531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68">
              <a:extLst>
                <a:ext uri="{FF2B5EF4-FFF2-40B4-BE49-F238E27FC236}">
                  <a16:creationId xmlns:a16="http://schemas.microsoft.com/office/drawing/2014/main" id="{E5B0F08D-63F9-41D4-9ECD-65F8C3925AE1}"/>
                </a:ext>
              </a:extLst>
            </p:cNvPr>
            <p:cNvSpPr txBox="1"/>
            <p:nvPr/>
          </p:nvSpPr>
          <p:spPr>
            <a:xfrm>
              <a:off x="4596457" y="2646891"/>
              <a:ext cx="1440000" cy="2616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pt-PT" sz="1100" b="1" dirty="0"/>
                <a:t>ADIFA</a:t>
              </a:r>
              <a:endParaRPr lang="en-GB" sz="1100" b="1" dirty="0"/>
            </a:p>
          </p:txBody>
        </p:sp>
        <p:cxnSp>
          <p:nvCxnSpPr>
            <p:cNvPr id="19" name="Straight Connector 69">
              <a:extLst>
                <a:ext uri="{FF2B5EF4-FFF2-40B4-BE49-F238E27FC236}">
                  <a16:creationId xmlns:a16="http://schemas.microsoft.com/office/drawing/2014/main" id="{B3026A33-46D8-4D74-9419-83FD6F057B81}"/>
                </a:ext>
              </a:extLst>
            </p:cNvPr>
            <p:cNvCxnSpPr/>
            <p:nvPr/>
          </p:nvCxnSpPr>
          <p:spPr>
            <a:xfrm>
              <a:off x="4596457" y="2623845"/>
              <a:ext cx="144000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F8BFD343-C148-47DE-AA4D-FB6D889B0A4C}"/>
              </a:ext>
            </a:extLst>
          </p:cNvPr>
          <p:cNvGrpSpPr/>
          <p:nvPr/>
        </p:nvGrpSpPr>
        <p:grpSpPr>
          <a:xfrm>
            <a:off x="2784692" y="4134742"/>
            <a:ext cx="1442719" cy="982845"/>
            <a:chOff x="5887441" y="1844185"/>
            <a:chExt cx="1440000" cy="1029548"/>
          </a:xfrm>
        </p:grpSpPr>
        <p:pic>
          <p:nvPicPr>
            <p:cNvPr id="21" name="Picture 14" descr="Resultado de imagem para farmacia portuguesas">
              <a:extLst>
                <a:ext uri="{FF2B5EF4-FFF2-40B4-BE49-F238E27FC236}">
                  <a16:creationId xmlns:a16="http://schemas.microsoft.com/office/drawing/2014/main" id="{B4CBFBE7-E63D-41E2-9751-E00EB76C90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92" t="19600" r="21892" b="19599"/>
            <a:stretch/>
          </p:blipFill>
          <p:spPr bwMode="auto">
            <a:xfrm>
              <a:off x="6272469" y="1844185"/>
              <a:ext cx="669944" cy="724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71">
              <a:extLst>
                <a:ext uri="{FF2B5EF4-FFF2-40B4-BE49-F238E27FC236}">
                  <a16:creationId xmlns:a16="http://schemas.microsoft.com/office/drawing/2014/main" id="{288D91D7-E8FE-4630-86E9-3ACD1DF04BA9}"/>
                </a:ext>
              </a:extLst>
            </p:cNvPr>
            <p:cNvSpPr txBox="1"/>
            <p:nvPr/>
          </p:nvSpPr>
          <p:spPr>
            <a:xfrm>
              <a:off x="5887441" y="2612123"/>
              <a:ext cx="1440000" cy="2616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pt-PT" sz="1100" b="1" dirty="0"/>
                <a:t>Farmácias</a:t>
              </a:r>
              <a:endParaRPr lang="en-GB" sz="1100" b="1" dirty="0"/>
            </a:p>
          </p:txBody>
        </p:sp>
        <p:cxnSp>
          <p:nvCxnSpPr>
            <p:cNvPr id="23" name="Straight Connector 72">
              <a:extLst>
                <a:ext uri="{FF2B5EF4-FFF2-40B4-BE49-F238E27FC236}">
                  <a16:creationId xmlns:a16="http://schemas.microsoft.com/office/drawing/2014/main" id="{AE6EA983-2DEB-4E49-8115-67FEBA89663A}"/>
                </a:ext>
              </a:extLst>
            </p:cNvPr>
            <p:cNvCxnSpPr/>
            <p:nvPr/>
          </p:nvCxnSpPr>
          <p:spPr>
            <a:xfrm>
              <a:off x="5887441" y="2589077"/>
              <a:ext cx="144000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E92D5F1B-D8A4-4AC2-9F8D-B78A99CEF16C}"/>
              </a:ext>
            </a:extLst>
          </p:cNvPr>
          <p:cNvGrpSpPr/>
          <p:nvPr/>
        </p:nvGrpSpPr>
        <p:grpSpPr>
          <a:xfrm>
            <a:off x="6457383" y="2663251"/>
            <a:ext cx="1440000" cy="1290262"/>
            <a:chOff x="3537457" y="3318607"/>
            <a:chExt cx="1440000" cy="1290262"/>
          </a:xfrm>
        </p:grpSpPr>
        <p:pic>
          <p:nvPicPr>
            <p:cNvPr id="25" name="Imagem 24" descr="C:\Users\u006574\AppData\Local\Microsoft\Windows\INetCache\Content.MSO\620F6A02.tmp">
              <a:extLst>
                <a:ext uri="{FF2B5EF4-FFF2-40B4-BE49-F238E27FC236}">
                  <a16:creationId xmlns:a16="http://schemas.microsoft.com/office/drawing/2014/main" id="{C342A906-3374-46A7-88BF-5CB81B1F81E2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724" y="3318607"/>
              <a:ext cx="682733" cy="8038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TextBox 64">
              <a:extLst>
                <a:ext uri="{FF2B5EF4-FFF2-40B4-BE49-F238E27FC236}">
                  <a16:creationId xmlns:a16="http://schemas.microsoft.com/office/drawing/2014/main" id="{8DC37FAF-3E9B-462C-A02C-96051688A5A5}"/>
                </a:ext>
              </a:extLst>
            </p:cNvPr>
            <p:cNvSpPr txBox="1"/>
            <p:nvPr/>
          </p:nvSpPr>
          <p:spPr>
            <a:xfrm>
              <a:off x="3537457" y="4193854"/>
              <a:ext cx="1440000" cy="41501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pt-PT" sz="1100" b="1" dirty="0"/>
                <a:t>Ordem Farmacêuticos</a:t>
              </a:r>
              <a:endParaRPr lang="en-GB" sz="1100" b="1" dirty="0"/>
            </a:p>
          </p:txBody>
        </p:sp>
        <p:cxnSp>
          <p:nvCxnSpPr>
            <p:cNvPr id="27" name="Straight Connector 65">
              <a:extLst>
                <a:ext uri="{FF2B5EF4-FFF2-40B4-BE49-F238E27FC236}">
                  <a16:creationId xmlns:a16="http://schemas.microsoft.com/office/drawing/2014/main" id="{B4AB75C7-5141-4E22-BB33-AEC167E5FD38}"/>
                </a:ext>
              </a:extLst>
            </p:cNvPr>
            <p:cNvCxnSpPr/>
            <p:nvPr/>
          </p:nvCxnSpPr>
          <p:spPr>
            <a:xfrm>
              <a:off x="3537457" y="4170809"/>
              <a:ext cx="144000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D8A2AC7C-8554-4128-8D15-74F99409F413}"/>
              </a:ext>
            </a:extLst>
          </p:cNvPr>
          <p:cNvGrpSpPr/>
          <p:nvPr/>
        </p:nvGrpSpPr>
        <p:grpSpPr>
          <a:xfrm>
            <a:off x="6455016" y="4499183"/>
            <a:ext cx="1440000" cy="766851"/>
            <a:chOff x="10414237" y="2055366"/>
            <a:chExt cx="1440000" cy="766851"/>
          </a:xfrm>
        </p:grpSpPr>
        <p:pic>
          <p:nvPicPr>
            <p:cNvPr id="29" name="Picture 2" descr="Resultado de imagem para infarmed">
              <a:extLst>
                <a:ext uri="{FF2B5EF4-FFF2-40B4-BE49-F238E27FC236}">
                  <a16:creationId xmlns:a16="http://schemas.microsoft.com/office/drawing/2014/main" id="{9E4688AF-EBCE-447C-8CD5-14EC45B00D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24" b="23537"/>
            <a:stretch/>
          </p:blipFill>
          <p:spPr bwMode="auto">
            <a:xfrm>
              <a:off x="10490678" y="2055366"/>
              <a:ext cx="1287119" cy="45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56">
              <a:extLst>
                <a:ext uri="{FF2B5EF4-FFF2-40B4-BE49-F238E27FC236}">
                  <a16:creationId xmlns:a16="http://schemas.microsoft.com/office/drawing/2014/main" id="{ECF754BB-CECB-45C4-BD38-02FE092FD4EC}"/>
                </a:ext>
              </a:extLst>
            </p:cNvPr>
            <p:cNvSpPr txBox="1"/>
            <p:nvPr/>
          </p:nvSpPr>
          <p:spPr>
            <a:xfrm>
              <a:off x="10414237" y="2560607"/>
              <a:ext cx="1440000" cy="2616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pt-PT" sz="1100" b="1" dirty="0"/>
                <a:t>INFARMED</a:t>
              </a:r>
              <a:endParaRPr lang="en-GB" sz="1100" b="1" dirty="0"/>
            </a:p>
          </p:txBody>
        </p:sp>
        <p:cxnSp>
          <p:nvCxnSpPr>
            <p:cNvPr id="31" name="Straight Connector 58">
              <a:extLst>
                <a:ext uri="{FF2B5EF4-FFF2-40B4-BE49-F238E27FC236}">
                  <a16:creationId xmlns:a16="http://schemas.microsoft.com/office/drawing/2014/main" id="{D9956F64-5881-4875-BC37-AB30A8FFD044}"/>
                </a:ext>
              </a:extLst>
            </p:cNvPr>
            <p:cNvCxnSpPr/>
            <p:nvPr/>
          </p:nvCxnSpPr>
          <p:spPr>
            <a:xfrm>
              <a:off x="10414237" y="2537561"/>
              <a:ext cx="144000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Agrupar 7">
            <a:extLst>
              <a:ext uri="{FF2B5EF4-FFF2-40B4-BE49-F238E27FC236}">
                <a16:creationId xmlns:a16="http://schemas.microsoft.com/office/drawing/2014/main" id="{D6FEBAE1-7D32-43B2-A885-E7091CB13B23}"/>
              </a:ext>
            </a:extLst>
          </p:cNvPr>
          <p:cNvGrpSpPr/>
          <p:nvPr/>
        </p:nvGrpSpPr>
        <p:grpSpPr>
          <a:xfrm>
            <a:off x="4795412" y="4259808"/>
            <a:ext cx="1174814" cy="920558"/>
            <a:chOff x="7858741" y="3611345"/>
            <a:chExt cx="1080000" cy="751204"/>
          </a:xfrm>
        </p:grpSpPr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70D800D1-EFF5-4FDE-8B81-F205BD8C6054}"/>
                </a:ext>
              </a:extLst>
            </p:cNvPr>
            <p:cNvSpPr txBox="1"/>
            <p:nvPr/>
          </p:nvSpPr>
          <p:spPr>
            <a:xfrm>
              <a:off x="7858741" y="4039384"/>
              <a:ext cx="1080000" cy="3231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pt-PT"/>
              </a:defPPr>
              <a:lvl1pPr algn="ctr">
                <a:defRPr sz="1100" b="1"/>
              </a:lvl1pPr>
            </a:lstStyle>
            <a:p>
              <a:r>
                <a:rPr lang="pt-PT" sz="1000" dirty="0"/>
                <a:t>Distribuidores Farmacêuticos</a:t>
              </a:r>
              <a:endParaRPr lang="en-GB" sz="1000" dirty="0"/>
            </a:p>
          </p:txBody>
        </p:sp>
        <p:pic>
          <p:nvPicPr>
            <p:cNvPr id="34" name="Picture 21">
              <a:extLst>
                <a:ext uri="{FF2B5EF4-FFF2-40B4-BE49-F238E27FC236}">
                  <a16:creationId xmlns:a16="http://schemas.microsoft.com/office/drawing/2014/main" id="{9A6B167C-B5F1-400B-9212-9F01940665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461" t="3831" r="5279" b="8932"/>
            <a:stretch/>
          </p:blipFill>
          <p:spPr>
            <a:xfrm>
              <a:off x="7968688" y="3611345"/>
              <a:ext cx="860108" cy="418665"/>
            </a:xfrm>
            <a:prstGeom prst="rect">
              <a:avLst/>
            </a:prstGeom>
          </p:spPr>
        </p:pic>
        <p:cxnSp>
          <p:nvCxnSpPr>
            <p:cNvPr id="35" name="Straight Connector 63">
              <a:extLst>
                <a:ext uri="{FF2B5EF4-FFF2-40B4-BE49-F238E27FC236}">
                  <a16:creationId xmlns:a16="http://schemas.microsoft.com/office/drawing/2014/main" id="{8C27C79D-BF7C-458E-A62C-B55AC1A7FFD5}"/>
                </a:ext>
              </a:extLst>
            </p:cNvPr>
            <p:cNvCxnSpPr/>
            <p:nvPr/>
          </p:nvCxnSpPr>
          <p:spPr>
            <a:xfrm>
              <a:off x="7858741" y="4039244"/>
              <a:ext cx="108000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7BFA7516-4F0F-49CF-BAE7-8B759DA86808}"/>
              </a:ext>
            </a:extLst>
          </p:cNvPr>
          <p:cNvGrpSpPr/>
          <p:nvPr/>
        </p:nvGrpSpPr>
        <p:grpSpPr>
          <a:xfrm>
            <a:off x="8325709" y="2131531"/>
            <a:ext cx="2725243" cy="3943831"/>
            <a:chOff x="6251605" y="866227"/>
            <a:chExt cx="2725243" cy="3943831"/>
          </a:xfrm>
        </p:grpSpPr>
        <p:pic>
          <p:nvPicPr>
            <p:cNvPr id="37" name="Imagem 36">
              <a:extLst>
                <a:ext uri="{FF2B5EF4-FFF2-40B4-BE49-F238E27FC236}">
                  <a16:creationId xmlns:a16="http://schemas.microsoft.com/office/drawing/2014/main" id="{4885C760-78C9-478B-A1A1-EDAE6F0612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6140" t="4763" r="6950"/>
            <a:stretch/>
          </p:blipFill>
          <p:spPr>
            <a:xfrm>
              <a:off x="6372272" y="866227"/>
              <a:ext cx="2483911" cy="2677462"/>
            </a:xfrm>
            <a:prstGeom prst="rect">
              <a:avLst/>
            </a:prstGeom>
          </p:spPr>
        </p:pic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id="{51386C8F-AB86-45FA-9357-3516EB08A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51605" y="3543689"/>
              <a:ext cx="2725243" cy="1266369"/>
            </a:xfrm>
            <a:prstGeom prst="rect">
              <a:avLst/>
            </a:prstGeom>
          </p:spPr>
        </p:pic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B33E4F13-5C34-492F-AC28-FDD82023C60B}"/>
              </a:ext>
            </a:extLst>
          </p:cNvPr>
          <p:cNvGrpSpPr/>
          <p:nvPr/>
        </p:nvGrpSpPr>
        <p:grpSpPr>
          <a:xfrm>
            <a:off x="616702" y="3467133"/>
            <a:ext cx="1440000" cy="1290263"/>
            <a:chOff x="121136" y="1618238"/>
            <a:chExt cx="1440000" cy="1290263"/>
          </a:xfrm>
        </p:grpSpPr>
        <p:pic>
          <p:nvPicPr>
            <p:cNvPr id="40" name="Picture 2" descr="Resultado de imagem para centro hospitalar universitÃ¡rio sÃ£o joÃ£o">
              <a:extLst>
                <a:ext uri="{FF2B5EF4-FFF2-40B4-BE49-F238E27FC236}">
                  <a16:creationId xmlns:a16="http://schemas.microsoft.com/office/drawing/2014/main" id="{00C543FA-B3BC-49FE-AB34-D2D382B611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53" r="30520"/>
            <a:stretch/>
          </p:blipFill>
          <p:spPr bwMode="auto">
            <a:xfrm>
              <a:off x="463151" y="1618238"/>
              <a:ext cx="755971" cy="1005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64">
              <a:extLst>
                <a:ext uri="{FF2B5EF4-FFF2-40B4-BE49-F238E27FC236}">
                  <a16:creationId xmlns:a16="http://schemas.microsoft.com/office/drawing/2014/main" id="{576F88FB-8A5D-4703-AF1A-38B4BD3346F8}"/>
                </a:ext>
              </a:extLst>
            </p:cNvPr>
            <p:cNvSpPr txBox="1"/>
            <p:nvPr/>
          </p:nvSpPr>
          <p:spPr>
            <a:xfrm>
              <a:off x="121136" y="2646891"/>
              <a:ext cx="1440000" cy="2616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pt-PT" sz="1100" b="1" dirty="0"/>
                <a:t>CHUSJ</a:t>
              </a:r>
              <a:endParaRPr lang="en-GB" sz="1100" b="1" dirty="0"/>
            </a:p>
          </p:txBody>
        </p:sp>
        <p:cxnSp>
          <p:nvCxnSpPr>
            <p:cNvPr id="42" name="Straight Connector 65">
              <a:extLst>
                <a:ext uri="{FF2B5EF4-FFF2-40B4-BE49-F238E27FC236}">
                  <a16:creationId xmlns:a16="http://schemas.microsoft.com/office/drawing/2014/main" id="{95BDEA66-BDAE-4C9F-9A44-28D7FC18A4EB}"/>
                </a:ext>
              </a:extLst>
            </p:cNvPr>
            <p:cNvCxnSpPr/>
            <p:nvPr/>
          </p:nvCxnSpPr>
          <p:spPr>
            <a:xfrm>
              <a:off x="121136" y="2623845"/>
              <a:ext cx="144000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3613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3" y="776606"/>
            <a:ext cx="7758344" cy="471169"/>
          </a:xfrm>
        </p:spPr>
        <p:txBody>
          <a:bodyPr>
            <a:normAutofit fontScale="90000"/>
          </a:bodyPr>
          <a:lstStyle/>
          <a:p>
            <a:r>
              <a:rPr lang="pt-PT" dirty="0"/>
              <a:t>F2C: a formação</a:t>
            </a:r>
            <a:endParaRPr lang="en-GB" dirty="0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13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7F0C511-3D89-4ACA-A1FA-6276C5B5B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83" y="2725879"/>
            <a:ext cx="5635914" cy="31689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8D0D7AF-E21B-4B52-8876-4EC73DB64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9602" y="1848380"/>
            <a:ext cx="3926283" cy="221135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E069C07-FBDC-404A-9B85-D147748E2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9969" y="3622338"/>
            <a:ext cx="5635915" cy="31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34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3" y="776606"/>
            <a:ext cx="7758344" cy="471169"/>
          </a:xfrm>
        </p:spPr>
        <p:txBody>
          <a:bodyPr>
            <a:normAutofit fontScale="90000"/>
          </a:bodyPr>
          <a:lstStyle/>
          <a:p>
            <a:r>
              <a:rPr lang="pt-PT" dirty="0"/>
              <a:t>F2C: recrutamento</a:t>
            </a:r>
            <a:endParaRPr lang="en-GB" dirty="0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14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1F1ADB4-BC75-4DE4-B41E-503946114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249" y="1965785"/>
            <a:ext cx="3333684" cy="470965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C7F1A47-B0F3-46DE-9819-B8711E8BA043}"/>
              </a:ext>
            </a:extLst>
          </p:cNvPr>
          <p:cNvSpPr txBox="1"/>
          <p:nvPr/>
        </p:nvSpPr>
        <p:spPr>
          <a:xfrm>
            <a:off x="4702468" y="3429000"/>
            <a:ext cx="2631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u="sng" dirty="0"/>
              <a:t>Critérios Clínicos</a:t>
            </a:r>
          </a:p>
          <a:p>
            <a:pPr algn="ctr"/>
            <a:endParaRPr lang="pt-PT" dirty="0"/>
          </a:p>
          <a:p>
            <a:pPr algn="ctr"/>
            <a:r>
              <a:rPr lang="pt-PT" u="sng" dirty="0"/>
              <a:t>Critérios Farmacêuticos</a:t>
            </a:r>
          </a:p>
        </p:txBody>
      </p:sp>
      <p:pic>
        <p:nvPicPr>
          <p:cNvPr id="2050" name="Picture 2" descr="Resultado de imagem para pharmacist interviewing patient cartoon">
            <a:extLst>
              <a:ext uri="{FF2B5EF4-FFF2-40B4-BE49-F238E27FC236}">
                <a16:creationId xmlns:a16="http://schemas.microsoft.com/office/drawing/2014/main" id="{491A0EDA-9B8F-4264-BD9F-10FA955E2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06" y="4352330"/>
            <a:ext cx="3133514" cy="184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pharmacist interviewing patient cartoon">
            <a:extLst>
              <a:ext uri="{FF2B5EF4-FFF2-40B4-BE49-F238E27FC236}">
                <a16:creationId xmlns:a16="http://schemas.microsoft.com/office/drawing/2014/main" id="{81569DCD-6F50-4A0F-9BD5-A75E1EDB6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50" y="2106846"/>
            <a:ext cx="2486025" cy="189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987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3" y="776606"/>
            <a:ext cx="7758344" cy="471169"/>
          </a:xfrm>
        </p:spPr>
        <p:txBody>
          <a:bodyPr>
            <a:normAutofit fontScale="90000"/>
          </a:bodyPr>
          <a:lstStyle/>
          <a:p>
            <a:r>
              <a:rPr lang="pt-PT" dirty="0"/>
              <a:t>F2C: a integração de sistemas</a:t>
            </a:r>
            <a:endParaRPr lang="en-GB" dirty="0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15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9E927EE-E38C-4A60-AB55-207E9767D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06" y="1952472"/>
            <a:ext cx="5728406" cy="375382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E3F1BD1-03AB-4D03-8561-D5BC9677DB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94" y="2288357"/>
            <a:ext cx="5526021" cy="369181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1969FCC-1703-44B2-A808-1B7D6087BB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8358" y="2699254"/>
            <a:ext cx="5418586" cy="397618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F9DF322-610D-44B2-87FE-8A9942599F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4525" y="2888962"/>
            <a:ext cx="5665468" cy="385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0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3" y="776606"/>
            <a:ext cx="7758344" cy="471169"/>
          </a:xfrm>
        </p:spPr>
        <p:txBody>
          <a:bodyPr>
            <a:normAutofit fontScale="90000"/>
          </a:bodyPr>
          <a:lstStyle/>
          <a:p>
            <a:r>
              <a:rPr lang="pt-PT" dirty="0"/>
              <a:t>F2C: a logística</a:t>
            </a:r>
            <a:endParaRPr lang="en-GB" dirty="0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16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608AB5A-B6CE-49F1-AB15-12D4440F0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540" y="1935317"/>
            <a:ext cx="7514920" cy="475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46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3" y="776606"/>
            <a:ext cx="7758344" cy="471169"/>
          </a:xfrm>
        </p:spPr>
        <p:txBody>
          <a:bodyPr>
            <a:normAutofit fontScale="90000"/>
          </a:bodyPr>
          <a:lstStyle/>
          <a:p>
            <a:r>
              <a:rPr lang="pt-PT" dirty="0"/>
              <a:t>F2C: a logística</a:t>
            </a:r>
            <a:endParaRPr lang="en-GB" dirty="0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17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FEE6406-88DA-44E7-80FB-452D8BF46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83" y="2724171"/>
            <a:ext cx="11125602" cy="33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36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3" y="776606"/>
            <a:ext cx="7758344" cy="471169"/>
          </a:xfrm>
        </p:spPr>
        <p:txBody>
          <a:bodyPr>
            <a:normAutofit fontScale="90000"/>
          </a:bodyPr>
          <a:lstStyle/>
          <a:p>
            <a:r>
              <a:rPr lang="pt-PT" dirty="0"/>
              <a:t>F2C: monitorização</a:t>
            </a:r>
            <a:endParaRPr lang="en-GB" dirty="0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18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7D0F4BB-7D92-4F1D-9E6D-902DBF966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1857375"/>
            <a:ext cx="105918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79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3" y="776606"/>
            <a:ext cx="7758344" cy="471169"/>
          </a:xfrm>
        </p:spPr>
        <p:txBody>
          <a:bodyPr>
            <a:normAutofit fontScale="90000"/>
          </a:bodyPr>
          <a:lstStyle/>
          <a:p>
            <a:r>
              <a:rPr lang="pt-PT" dirty="0"/>
              <a:t>F2C: monitorização</a:t>
            </a:r>
            <a:endParaRPr lang="en-GB" dirty="0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19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CD5F07A-11F6-4284-8129-B9F55324B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481" y="1848380"/>
            <a:ext cx="10481037" cy="49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2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8A5F6B-F575-40DB-A522-269816819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02" y="717754"/>
            <a:ext cx="11029616" cy="536085"/>
          </a:xfrm>
        </p:spPr>
        <p:txBody>
          <a:bodyPr/>
          <a:lstStyle/>
          <a:p>
            <a:r>
              <a:rPr lang="pt-PT" dirty="0"/>
              <a:t>O início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29AEC07-CA1E-469D-A2CF-E26705921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173C-3BB0-4EF3-851D-863413CFD274}" type="slidenum">
              <a:rPr lang="pt-PT" smtClean="0"/>
              <a:t>2</a:t>
            </a:fld>
            <a:endParaRPr lang="pt-PT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8806822-A626-46A8-8490-6A4BE8E7B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778" y="1842704"/>
            <a:ext cx="6748444" cy="485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88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3" y="776606"/>
            <a:ext cx="7758344" cy="471169"/>
          </a:xfrm>
        </p:spPr>
        <p:txBody>
          <a:bodyPr>
            <a:normAutofit fontScale="90000"/>
          </a:bodyPr>
          <a:lstStyle/>
          <a:p>
            <a:r>
              <a:rPr lang="pt-PT" dirty="0"/>
              <a:t>F2C: monitorização</a:t>
            </a:r>
            <a:endParaRPr lang="en-GB" dirty="0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20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76CCE96-0768-4867-8F9D-62113C085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29" y="1775333"/>
            <a:ext cx="10797141" cy="508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26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3" y="776606"/>
            <a:ext cx="7758344" cy="471169"/>
          </a:xfrm>
        </p:spPr>
        <p:txBody>
          <a:bodyPr>
            <a:normAutofit fontScale="90000"/>
          </a:bodyPr>
          <a:lstStyle/>
          <a:p>
            <a:r>
              <a:rPr lang="pt-PT" dirty="0"/>
              <a:t>F2C: Alargamento</a:t>
            </a:r>
            <a:endParaRPr lang="en-GB" dirty="0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21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9A1A4FD-1BF6-485A-BF65-CFADC3E27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513" y="1800809"/>
            <a:ext cx="4976973" cy="505719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CB4D032-05F2-49AC-AF40-DF1564FFD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674" y="3878875"/>
            <a:ext cx="9884652" cy="130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9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3" y="776606"/>
            <a:ext cx="7758344" cy="471169"/>
          </a:xfrm>
        </p:spPr>
        <p:txBody>
          <a:bodyPr>
            <a:normAutofit fontScale="90000"/>
          </a:bodyPr>
          <a:lstStyle/>
          <a:p>
            <a:r>
              <a:rPr lang="en-GB" dirty="0"/>
              <a:t>F2C: </a:t>
            </a:r>
            <a:r>
              <a:rPr lang="en-GB" dirty="0" err="1"/>
              <a:t>evolução</a:t>
            </a:r>
            <a:r>
              <a:rPr lang="en-GB" dirty="0"/>
              <a:t> </a:t>
            </a:r>
            <a:r>
              <a:rPr lang="en-GB" dirty="0" err="1"/>
              <a:t>número</a:t>
            </a:r>
            <a:r>
              <a:rPr lang="en-GB" dirty="0"/>
              <a:t> de </a:t>
            </a:r>
            <a:r>
              <a:rPr lang="en-GB" dirty="0" err="1"/>
              <a:t>doentes</a:t>
            </a:r>
            <a:endParaRPr lang="en-GB" dirty="0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22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7659E34-6B34-4AEF-A199-6BA14E6812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9341726"/>
              </p:ext>
            </p:extLst>
          </p:nvPr>
        </p:nvGraphicFramePr>
        <p:xfrm>
          <a:off x="2147551" y="2062065"/>
          <a:ext cx="7896898" cy="45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eta: Para a Esquerda 2">
            <a:extLst>
              <a:ext uri="{FF2B5EF4-FFF2-40B4-BE49-F238E27FC236}">
                <a16:creationId xmlns:a16="http://schemas.microsoft.com/office/drawing/2014/main" id="{BD5F1AAF-3879-4E5E-85CA-D767145C7787}"/>
              </a:ext>
            </a:extLst>
          </p:cNvPr>
          <p:cNvSpPr/>
          <p:nvPr/>
        </p:nvSpPr>
        <p:spPr>
          <a:xfrm>
            <a:off x="7763071" y="5738327"/>
            <a:ext cx="1333846" cy="503853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62974AB-EBFA-45B7-A31F-83F22BB8F8B8}"/>
              </a:ext>
            </a:extLst>
          </p:cNvPr>
          <p:cNvSpPr txBox="1"/>
          <p:nvPr/>
        </p:nvSpPr>
        <p:spPr>
          <a:xfrm>
            <a:off x="9096917" y="5805587"/>
            <a:ext cx="208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Alargamento</a:t>
            </a:r>
          </a:p>
        </p:txBody>
      </p:sp>
    </p:spTree>
    <p:extLst>
      <p:ext uri="{BB962C8B-B14F-4D97-AF65-F5344CB8AC3E}">
        <p14:creationId xmlns:p14="http://schemas.microsoft.com/office/powerpoint/2010/main" val="195026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3" y="776606"/>
            <a:ext cx="7758344" cy="471169"/>
          </a:xfrm>
        </p:spPr>
        <p:txBody>
          <a:bodyPr>
            <a:normAutofit fontScale="90000"/>
          </a:bodyPr>
          <a:lstStyle/>
          <a:p>
            <a:r>
              <a:rPr lang="pt-PT" dirty="0"/>
              <a:t>F2C: em números</a:t>
            </a:r>
            <a:endParaRPr lang="en-GB" dirty="0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23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6119252-CBCA-45A1-807A-3176B3F77D31}"/>
              </a:ext>
            </a:extLst>
          </p:cNvPr>
          <p:cNvSpPr txBox="1"/>
          <p:nvPr/>
        </p:nvSpPr>
        <p:spPr>
          <a:xfrm>
            <a:off x="550283" y="2397966"/>
            <a:ext cx="81973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PT" dirty="0"/>
              <a:t>3 patologias abrangidas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Mais de 600 doentes aderentes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Cerca de 200 farmácias com doentes em seguimento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Mais de 30 medicamentos abrangidos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Mais de 1000 cedências em proximidade (mais de 300 </a:t>
            </a:r>
            <a:r>
              <a:rPr lang="pt-PT" dirty="0" err="1"/>
              <a:t>KEur</a:t>
            </a:r>
            <a:r>
              <a:rPr lang="pt-PT" dirty="0"/>
              <a:t> em valor)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40061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3" y="776606"/>
            <a:ext cx="7758344" cy="471169"/>
          </a:xfrm>
        </p:spPr>
        <p:txBody>
          <a:bodyPr>
            <a:normAutofit fontScale="90000"/>
          </a:bodyPr>
          <a:lstStyle/>
          <a:p>
            <a:r>
              <a:rPr lang="pt-PT" dirty="0"/>
              <a:t>F2C: evolução e distribuição das farmácias</a:t>
            </a:r>
            <a:endParaRPr lang="en-GB" dirty="0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24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801860C-9C50-4265-A282-0A7A1B8DF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1305" y="1874940"/>
            <a:ext cx="2240610" cy="498306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32E8DB7-D473-4A8E-8475-B1DDBF3367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44" y="2114526"/>
            <a:ext cx="6615186" cy="4059834"/>
          </a:xfrm>
          <a:prstGeom prst="rect">
            <a:avLst/>
          </a:prstGeom>
        </p:spPr>
      </p:pic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B5495351-54F1-4744-9804-53C5307D9DD1}"/>
              </a:ext>
            </a:extLst>
          </p:cNvPr>
          <p:cNvSpPr/>
          <p:nvPr/>
        </p:nvSpPr>
        <p:spPr>
          <a:xfrm>
            <a:off x="7109243" y="3746237"/>
            <a:ext cx="1800565" cy="796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261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3" y="776606"/>
            <a:ext cx="7758344" cy="471169"/>
          </a:xfrm>
        </p:spPr>
        <p:txBody>
          <a:bodyPr>
            <a:normAutofit fontScale="90000"/>
          </a:bodyPr>
          <a:lstStyle/>
          <a:p>
            <a:r>
              <a:rPr lang="pt-PT" dirty="0"/>
              <a:t>F2C: distribuição por patologia</a:t>
            </a:r>
            <a:endParaRPr lang="en-GB" dirty="0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25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FC415782-F1F5-4E85-808B-373CBFAC69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023048"/>
              </p:ext>
            </p:extLst>
          </p:nvPr>
        </p:nvGraphicFramePr>
        <p:xfrm>
          <a:off x="2196582" y="1982755"/>
          <a:ext cx="7798836" cy="4679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07716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3" y="776606"/>
            <a:ext cx="7758344" cy="471169"/>
          </a:xfrm>
        </p:spPr>
        <p:txBody>
          <a:bodyPr>
            <a:normAutofit fontScale="90000"/>
          </a:bodyPr>
          <a:lstStyle/>
          <a:p>
            <a:r>
              <a:rPr lang="pt-PT" dirty="0"/>
              <a:t>F2C: limitações e constrangimentos</a:t>
            </a:r>
            <a:endParaRPr lang="en-GB" dirty="0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26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036D836-779C-43CE-8397-7DFBEFB8270A}"/>
              </a:ext>
            </a:extLst>
          </p:cNvPr>
          <p:cNvSpPr txBox="1"/>
          <p:nvPr/>
        </p:nvSpPr>
        <p:spPr>
          <a:xfrm>
            <a:off x="550283" y="2080727"/>
            <a:ext cx="90042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Integração tecnológica complexa</a:t>
            </a:r>
          </a:p>
          <a:p>
            <a:endParaRPr lang="pt-PT" dirty="0"/>
          </a:p>
          <a:p>
            <a:r>
              <a:rPr lang="pt-PT" dirty="0"/>
              <a:t>Apenas Farmácias Comunitárias com SIFARMA</a:t>
            </a:r>
          </a:p>
          <a:p>
            <a:endParaRPr lang="pt-PT" dirty="0"/>
          </a:p>
          <a:p>
            <a:r>
              <a:rPr lang="pt-PT" dirty="0"/>
              <a:t>Apenas Farmácias da região norte</a:t>
            </a:r>
          </a:p>
          <a:p>
            <a:endParaRPr lang="pt-PT" dirty="0"/>
          </a:p>
          <a:p>
            <a:r>
              <a:rPr lang="pt-PT" dirty="0"/>
              <a:t>Questões de privacidade (percecionada) pelos doentes</a:t>
            </a:r>
          </a:p>
          <a:p>
            <a:endParaRPr lang="pt-PT" dirty="0"/>
          </a:p>
          <a:p>
            <a:r>
              <a:rPr lang="pt-PT" dirty="0"/>
              <a:t>Processo de recrutamento exigente</a:t>
            </a:r>
          </a:p>
          <a:p>
            <a:endParaRPr lang="pt-PT" dirty="0"/>
          </a:p>
          <a:p>
            <a:r>
              <a:rPr lang="pt-PT" dirty="0"/>
              <a:t>Necessidade de formação prévia</a:t>
            </a:r>
          </a:p>
          <a:p>
            <a:endParaRPr lang="pt-PT" dirty="0"/>
          </a:p>
          <a:p>
            <a:r>
              <a:rPr lang="pt-PT" dirty="0"/>
              <a:t>Dependência de terceiros</a:t>
            </a:r>
          </a:p>
        </p:txBody>
      </p:sp>
    </p:spTree>
    <p:extLst>
      <p:ext uri="{BB962C8B-B14F-4D97-AF65-F5344CB8AC3E}">
        <p14:creationId xmlns:p14="http://schemas.microsoft.com/office/powerpoint/2010/main" val="1307168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3" y="776606"/>
            <a:ext cx="7758344" cy="471169"/>
          </a:xfrm>
        </p:spPr>
        <p:txBody>
          <a:bodyPr>
            <a:normAutofit fontScale="90000"/>
          </a:bodyPr>
          <a:lstStyle/>
          <a:p>
            <a:r>
              <a:rPr lang="pt-PT" dirty="0"/>
              <a:t>F2C: o estudo</a:t>
            </a:r>
            <a:endParaRPr lang="en-GB" dirty="0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27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FCDEA73-0775-4E5F-891B-C313534587B1}"/>
              </a:ext>
            </a:extLst>
          </p:cNvPr>
          <p:cNvSpPr txBox="1"/>
          <p:nvPr/>
        </p:nvSpPr>
        <p:spPr>
          <a:xfrm>
            <a:off x="550283" y="2458065"/>
            <a:ext cx="67649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Mais de 300 participantes</a:t>
            </a:r>
          </a:p>
          <a:p>
            <a:endParaRPr lang="pt-PT" dirty="0"/>
          </a:p>
          <a:p>
            <a:r>
              <a:rPr lang="pt-PT" dirty="0"/>
              <a:t>Avaliação da satisfação dos doentes</a:t>
            </a:r>
          </a:p>
          <a:p>
            <a:endParaRPr lang="pt-PT" dirty="0"/>
          </a:p>
          <a:p>
            <a:r>
              <a:rPr lang="pt-PT" dirty="0"/>
              <a:t>Avaliação do impacto económico do projeto</a:t>
            </a:r>
          </a:p>
          <a:p>
            <a:endParaRPr lang="pt-PT" dirty="0"/>
          </a:p>
          <a:p>
            <a:r>
              <a:rPr lang="pt-PT" dirty="0"/>
              <a:t>Avaliação da adesão à terapêutica</a:t>
            </a:r>
          </a:p>
          <a:p>
            <a:endParaRPr lang="pt-PT" dirty="0"/>
          </a:p>
          <a:p>
            <a:r>
              <a:rPr lang="pt-PT" dirty="0"/>
              <a:t>Avaliação da segurança</a:t>
            </a:r>
          </a:p>
          <a:p>
            <a:endParaRPr lang="pt-PT" dirty="0"/>
          </a:p>
          <a:p>
            <a:endParaRPr lang="pt-PT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9CACE-8431-49D9-A4AE-FA6FB6B372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475759"/>
              </p:ext>
            </p:extLst>
          </p:nvPr>
        </p:nvGraphicFramePr>
        <p:xfrm>
          <a:off x="5059489" y="2458065"/>
          <a:ext cx="6498275" cy="4005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8252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3" y="776606"/>
            <a:ext cx="7758344" cy="471169"/>
          </a:xfrm>
        </p:spPr>
        <p:txBody>
          <a:bodyPr>
            <a:normAutofit fontScale="90000"/>
          </a:bodyPr>
          <a:lstStyle/>
          <a:p>
            <a:r>
              <a:rPr lang="pt-PT" dirty="0"/>
              <a:t>F2C: o futuro</a:t>
            </a:r>
            <a:endParaRPr lang="en-GB" dirty="0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28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5EDD9B1-60D3-4CD7-8C86-EF448899030B}"/>
              </a:ext>
            </a:extLst>
          </p:cNvPr>
          <p:cNvSpPr txBox="1"/>
          <p:nvPr/>
        </p:nvSpPr>
        <p:spPr>
          <a:xfrm>
            <a:off x="550283" y="2261419"/>
            <a:ext cx="78464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PT" dirty="0"/>
              <a:t>Alargamento a outros parceiros (AFP)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Portabilidade da prescrição (app </a:t>
            </a:r>
            <a:r>
              <a:rPr lang="pt-PT" dirty="0" err="1"/>
              <a:t>My</a:t>
            </a:r>
            <a:r>
              <a:rPr lang="pt-PT" dirty="0"/>
              <a:t> São João)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Alargamento a outras patologias (doença inflamatória intestinal, cancro da próstata, …)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Alargamento a outras áreas geográficas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Consulta Farmacêutica Hospitalar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9880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29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9257640E-5A65-4CDC-805B-7DEB4B265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24" y="1848380"/>
            <a:ext cx="11029616" cy="1013800"/>
          </a:xfrm>
        </p:spPr>
        <p:txBody>
          <a:bodyPr>
            <a:normAutofit/>
          </a:bodyPr>
          <a:lstStyle/>
          <a:p>
            <a:r>
              <a:rPr lang="pt-PT" sz="4800" dirty="0">
                <a:solidFill>
                  <a:schemeClr val="accent2"/>
                </a:solidFill>
              </a:rPr>
              <a:t>OBRIGADO!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0FAB0E1-B185-41C3-878D-FFE04745EA27}"/>
              </a:ext>
            </a:extLst>
          </p:cNvPr>
          <p:cNvSpPr txBox="1"/>
          <p:nvPr/>
        </p:nvSpPr>
        <p:spPr>
          <a:xfrm>
            <a:off x="7772710" y="6259136"/>
            <a:ext cx="3464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pedro.soares@chsj.min-saude.pt</a:t>
            </a:r>
          </a:p>
        </p:txBody>
      </p:sp>
      <p:pic>
        <p:nvPicPr>
          <p:cNvPr id="1026" name="Imagem 1">
            <a:extLst>
              <a:ext uri="{FF2B5EF4-FFF2-40B4-BE49-F238E27FC236}">
                <a16:creationId xmlns:a16="http://schemas.microsoft.com/office/drawing/2014/main" id="{F7182841-1C49-45CC-93AC-C3B13C7A1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142" y="2862180"/>
            <a:ext cx="4323779" cy="232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193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3" y="776606"/>
            <a:ext cx="7758344" cy="471169"/>
          </a:xfrm>
        </p:spPr>
        <p:txBody>
          <a:bodyPr>
            <a:normAutofit fontScale="90000"/>
          </a:bodyPr>
          <a:lstStyle/>
          <a:p>
            <a:r>
              <a:rPr lang="pt-PT" dirty="0"/>
              <a:t>Porquê o F2C?</a:t>
            </a:r>
            <a:endParaRPr lang="en-GB" dirty="0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3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pic>
        <p:nvPicPr>
          <p:cNvPr id="5" name="Imagem 4" descr="Uma imagem com mapa&#10;&#10;Descrição gerada automaticamente">
            <a:extLst>
              <a:ext uri="{FF2B5EF4-FFF2-40B4-BE49-F238E27FC236}">
                <a16:creationId xmlns:a16="http://schemas.microsoft.com/office/drawing/2014/main" id="{95061BA9-268E-4D1D-B292-8C0C01CC0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374" y="1829509"/>
            <a:ext cx="3473783" cy="484592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8E28856-7A43-4AEC-AC50-51BCE1A0057E}"/>
              </a:ext>
            </a:extLst>
          </p:cNvPr>
          <p:cNvSpPr txBox="1"/>
          <p:nvPr/>
        </p:nvSpPr>
        <p:spPr>
          <a:xfrm>
            <a:off x="647424" y="3300665"/>
            <a:ext cx="60370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15.000 doentes seguidos em regime de ambulatório</a:t>
            </a:r>
          </a:p>
          <a:p>
            <a:endParaRPr lang="pt-PT" dirty="0"/>
          </a:p>
          <a:p>
            <a:r>
              <a:rPr lang="pt-PT" dirty="0"/>
              <a:t>Consultas médicas a cada 3, 6 ou 12 meses.</a:t>
            </a:r>
          </a:p>
          <a:p>
            <a:endParaRPr lang="pt-PT" dirty="0"/>
          </a:p>
          <a:p>
            <a:r>
              <a:rPr lang="pt-PT" dirty="0"/>
              <a:t>Cedência de medicação tipicamente para 30 dias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19953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3" y="776606"/>
            <a:ext cx="7758344" cy="471169"/>
          </a:xfrm>
        </p:spPr>
        <p:txBody>
          <a:bodyPr>
            <a:normAutofit fontScale="90000"/>
          </a:bodyPr>
          <a:lstStyle/>
          <a:p>
            <a:r>
              <a:rPr lang="pt-PT" dirty="0"/>
              <a:t>Distribuição geográfica</a:t>
            </a:r>
            <a:endParaRPr lang="en-GB" dirty="0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4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CA3AFEA6-3C4C-45A0-8167-F298FCA0B4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029345"/>
              </p:ext>
            </p:extLst>
          </p:nvPr>
        </p:nvGraphicFramePr>
        <p:xfrm>
          <a:off x="1523877" y="1917290"/>
          <a:ext cx="9144246" cy="4758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33385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3" y="776606"/>
            <a:ext cx="7758344" cy="471169"/>
          </a:xfrm>
        </p:spPr>
        <p:txBody>
          <a:bodyPr>
            <a:normAutofit fontScale="90000"/>
          </a:bodyPr>
          <a:lstStyle/>
          <a:p>
            <a:r>
              <a:rPr lang="pt-PT" dirty="0"/>
              <a:t>Mesmo para quem está “perto”…</a:t>
            </a:r>
            <a:endParaRPr lang="en-GB" dirty="0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5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0CF7773-6446-4458-8DB5-6C261348B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368" y="2467992"/>
            <a:ext cx="8344211" cy="372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6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74C637C-BEE7-4FBC-9477-AF7515A02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778" y="4847670"/>
            <a:ext cx="1010913" cy="1827767"/>
          </a:xfrm>
          <a:prstGeom prst="rect">
            <a:avLst/>
          </a:prstGeom>
        </p:spPr>
      </p:pic>
      <p:pic>
        <p:nvPicPr>
          <p:cNvPr id="1026" name="Picture 2" descr="Resultado de imagem para long roadl cartoon">
            <a:extLst>
              <a:ext uri="{FF2B5EF4-FFF2-40B4-BE49-F238E27FC236}">
                <a16:creationId xmlns:a16="http://schemas.microsoft.com/office/drawing/2014/main" id="{F8A19E72-42FE-44C9-9D47-FD159F628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571" y="1912938"/>
            <a:ext cx="4762499" cy="476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hospital cartoon">
            <a:extLst>
              <a:ext uri="{FF2B5EF4-FFF2-40B4-BE49-F238E27FC236}">
                <a16:creationId xmlns:a16="http://schemas.microsoft.com/office/drawing/2014/main" id="{DFE86ED5-D96B-4A76-B046-560F3BF70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292" y="3821139"/>
            <a:ext cx="717481" cy="68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583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3" y="776606"/>
            <a:ext cx="7758344" cy="471169"/>
          </a:xfrm>
        </p:spPr>
        <p:txBody>
          <a:bodyPr>
            <a:normAutofit fontScale="90000"/>
          </a:bodyPr>
          <a:lstStyle/>
          <a:p>
            <a:r>
              <a:rPr lang="pt-PT" dirty="0"/>
              <a:t>Regimes excecionais de comparticipação</a:t>
            </a:r>
            <a:endParaRPr lang="en-GB" dirty="0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7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8EFF6BE-BAA7-48A7-AE88-23DAF24D5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645" y="1848380"/>
            <a:ext cx="6658830" cy="498080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38F653E-D2EA-4194-BD5F-9E1C1E749D39}"/>
              </a:ext>
            </a:extLst>
          </p:cNvPr>
          <p:cNvSpPr txBox="1"/>
          <p:nvPr/>
        </p:nvSpPr>
        <p:spPr>
          <a:xfrm>
            <a:off x="432619" y="3518930"/>
            <a:ext cx="3903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Mais de 20 regimes de comparticipação de dispensa exclusiva hospitalar</a:t>
            </a:r>
          </a:p>
        </p:txBody>
      </p:sp>
    </p:spTree>
    <p:extLst>
      <p:ext uri="{BB962C8B-B14F-4D97-AF65-F5344CB8AC3E}">
        <p14:creationId xmlns:p14="http://schemas.microsoft.com/office/powerpoint/2010/main" val="4204739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3" y="776606"/>
            <a:ext cx="7758344" cy="471169"/>
          </a:xfrm>
        </p:spPr>
        <p:txBody>
          <a:bodyPr>
            <a:normAutofit fontScale="90000"/>
          </a:bodyPr>
          <a:lstStyle/>
          <a:p>
            <a:r>
              <a:rPr lang="pt-PT" dirty="0"/>
              <a:t>A proximidade </a:t>
            </a:r>
            <a:r>
              <a:rPr lang="pt-PT" dirty="0" err="1"/>
              <a:t>pré-COVID</a:t>
            </a:r>
            <a:endParaRPr lang="en-GB" dirty="0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8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107A82D-E2FA-4118-B2D8-9274EC832C1F}"/>
              </a:ext>
            </a:extLst>
          </p:cNvPr>
          <p:cNvSpPr txBox="1"/>
          <p:nvPr/>
        </p:nvSpPr>
        <p:spPr>
          <a:xfrm>
            <a:off x="707598" y="2522877"/>
            <a:ext cx="53884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TARVI e TARVII: Centro Hospitalar Lisboa Central</a:t>
            </a:r>
          </a:p>
          <a:p>
            <a:endParaRPr lang="pt-PT" dirty="0"/>
          </a:p>
          <a:p>
            <a:r>
              <a:rPr lang="pt-PT" dirty="0"/>
              <a:t>PEMPROXI: vários centros hospitalares</a:t>
            </a:r>
          </a:p>
          <a:p>
            <a:endParaRPr lang="pt-PT" dirty="0"/>
          </a:p>
          <a:p>
            <a:r>
              <a:rPr lang="pt-PT" dirty="0" err="1"/>
              <a:t>Pharmaccess</a:t>
            </a:r>
            <a:r>
              <a:rPr lang="pt-PT" dirty="0"/>
              <a:t>: Hospital Garcia de Orta</a:t>
            </a:r>
          </a:p>
          <a:p>
            <a:endParaRPr lang="pt-PT" dirty="0"/>
          </a:p>
          <a:p>
            <a:r>
              <a:rPr lang="pt-PT" dirty="0"/>
              <a:t>Medicamento Próximo: IPO Lisboa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10678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CEB3A-7411-448B-A5C3-FE43C97A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83" y="776606"/>
            <a:ext cx="7758344" cy="471169"/>
          </a:xfrm>
        </p:spPr>
        <p:txBody>
          <a:bodyPr>
            <a:normAutofit fontScale="90000"/>
          </a:bodyPr>
          <a:lstStyle/>
          <a:p>
            <a:r>
              <a:rPr lang="pt-PT" dirty="0"/>
              <a:t>A proximidade na pandemia</a:t>
            </a:r>
            <a:endParaRPr lang="en-GB" dirty="0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1955CB67-0324-4D15-84B1-2684455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3377" y="6492875"/>
            <a:ext cx="1052508" cy="365125"/>
          </a:xfrm>
        </p:spPr>
        <p:txBody>
          <a:bodyPr/>
          <a:lstStyle/>
          <a:p>
            <a:fld id="{95B0173C-3BB0-4EF3-851D-863413CFD274}" type="slidenum">
              <a:rPr lang="pt-PT" smtClean="0"/>
              <a:t>9</a:t>
            </a:fld>
            <a:endParaRPr lang="pt-PT"/>
          </a:p>
        </p:txBody>
      </p:sp>
      <p:pic>
        <p:nvPicPr>
          <p:cNvPr id="11" name="Imagem 10" descr="Uma imagem com edifício, sala, símbolo, propriedade&#10;&#10;Descrição gerada automaticamente">
            <a:extLst>
              <a:ext uri="{FF2B5EF4-FFF2-40B4-BE49-F238E27FC236}">
                <a16:creationId xmlns:a16="http://schemas.microsoft.com/office/drawing/2014/main" id="{73B482F1-17B3-414C-86DA-4341418E1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9" y="1173703"/>
            <a:ext cx="595403" cy="674677"/>
          </a:xfrm>
          <a:prstGeom prst="rect">
            <a:avLst/>
          </a:prstGeom>
        </p:spPr>
      </p:pic>
      <p:pic>
        <p:nvPicPr>
          <p:cNvPr id="4" name="Imagem 3" descr="Uma imagem com desenho&#10;&#10;Descrição gerada automaticamente">
            <a:extLst>
              <a:ext uri="{FF2B5EF4-FFF2-40B4-BE49-F238E27FC236}">
                <a16:creationId xmlns:a16="http://schemas.microsoft.com/office/drawing/2014/main" id="{AA137F07-CA6A-42F2-AD36-B26B00B3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82" y="1308066"/>
            <a:ext cx="811903" cy="40595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E251417-7452-403F-880D-A0E1ACFE2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051" y="1490016"/>
            <a:ext cx="6765897" cy="536798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1F7D54B-FFA1-4F9E-A524-B83C6EC32B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56039"/>
            <a:ext cx="12130560" cy="144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454</Words>
  <Application>Microsoft Office PowerPoint</Application>
  <PresentationFormat>Ecrã Panorâmico</PresentationFormat>
  <Paragraphs>144</Paragraphs>
  <Slides>29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29</vt:i4>
      </vt:variant>
    </vt:vector>
  </HeadingPairs>
  <TitlesOfParts>
    <vt:vector size="33" baseType="lpstr">
      <vt:lpstr>Calibri</vt:lpstr>
      <vt:lpstr>Gill Sans MT</vt:lpstr>
      <vt:lpstr>Wingdings 2</vt:lpstr>
      <vt:lpstr>Dividendo</vt:lpstr>
      <vt:lpstr>Farma2care</vt:lpstr>
      <vt:lpstr>O início</vt:lpstr>
      <vt:lpstr>Porquê o F2C?</vt:lpstr>
      <vt:lpstr>Distribuição geográfica</vt:lpstr>
      <vt:lpstr>Mesmo para quem está “perto”…</vt:lpstr>
      <vt:lpstr>Apresentação do PowerPoint</vt:lpstr>
      <vt:lpstr>Regimes excecionais de comparticipação</vt:lpstr>
      <vt:lpstr>A proximidade pré-COVID</vt:lpstr>
      <vt:lpstr>A proximidade na pandemia</vt:lpstr>
      <vt:lpstr>A operação luz verde</vt:lpstr>
      <vt:lpstr>F2C: a filosofia</vt:lpstr>
      <vt:lpstr>F2C: os parceiros</vt:lpstr>
      <vt:lpstr>F2C: a formação</vt:lpstr>
      <vt:lpstr>F2C: recrutamento</vt:lpstr>
      <vt:lpstr>F2C: a integração de sistemas</vt:lpstr>
      <vt:lpstr>F2C: a logística</vt:lpstr>
      <vt:lpstr>F2C: a logística</vt:lpstr>
      <vt:lpstr>F2C: monitorização</vt:lpstr>
      <vt:lpstr>F2C: monitorização</vt:lpstr>
      <vt:lpstr>F2C: monitorização</vt:lpstr>
      <vt:lpstr>F2C: Alargamento</vt:lpstr>
      <vt:lpstr>F2C: evolução número de doentes</vt:lpstr>
      <vt:lpstr>F2C: em números</vt:lpstr>
      <vt:lpstr>F2C: evolução e distribuição das farmácias</vt:lpstr>
      <vt:lpstr>F2C: distribuição por patologia</vt:lpstr>
      <vt:lpstr>F2C: limitações e constrangimentos</vt:lpstr>
      <vt:lpstr>F2C: o estudo</vt:lpstr>
      <vt:lpstr>F2C: o futuro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[Título]</dc:title>
  <dc:creator>Raquel Mateus</dc:creator>
  <cp:lastModifiedBy>Pedro Manuel Magalhaes Silva Soares</cp:lastModifiedBy>
  <cp:revision>57</cp:revision>
  <cp:lastPrinted>2021-02-25T18:20:37Z</cp:lastPrinted>
  <dcterms:created xsi:type="dcterms:W3CDTF">2021-02-05T18:38:53Z</dcterms:created>
  <dcterms:modified xsi:type="dcterms:W3CDTF">2021-02-26T16:40:04Z</dcterms:modified>
</cp:coreProperties>
</file>