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8"/>
  </p:notesMasterIdLst>
  <p:sldIdLst>
    <p:sldId id="263" r:id="rId2"/>
    <p:sldId id="264" r:id="rId3"/>
    <p:sldId id="278" r:id="rId4"/>
    <p:sldId id="269" r:id="rId5"/>
    <p:sldId id="279" r:id="rId6"/>
    <p:sldId id="280" r:id="rId7"/>
    <p:sldId id="281" r:id="rId8"/>
    <p:sldId id="288" r:id="rId9"/>
    <p:sldId id="289" r:id="rId10"/>
    <p:sldId id="296" r:id="rId11"/>
    <p:sldId id="297" r:id="rId12"/>
    <p:sldId id="290" r:id="rId13"/>
    <p:sldId id="294" r:id="rId14"/>
    <p:sldId id="295" r:id="rId15"/>
    <p:sldId id="298" r:id="rId16"/>
    <p:sldId id="2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Ribeiro" initials="L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3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432E-0470-4A49-93C1-4B50E92D7546}" type="datetimeFigureOut">
              <a:rPr lang="en-GB" smtClean="0"/>
              <a:t>26/02/21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03AA-5CD5-4AAA-B0C7-36E5F33C2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9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610787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64965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77093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77204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4434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22629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09078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7462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4341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86853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050218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/>
              <a:t>‹#›</a:t>
            </a:fld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10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mailto:luis.lourenco@centralpharmagroup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879A26B8-6C4E-452B-ADD3-ED324A7AB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9B4167E1-E2B0-4192-8DA2-6967DDFF8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52" y="2830848"/>
            <a:ext cx="4968489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Juntos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somos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mais</a:t>
            </a:r>
            <a:r>
              <a:rPr lang="en-US" dirty="0" smtClean="0">
                <a:solidFill>
                  <a:srgbClr val="FFFFFF"/>
                </a:solidFill>
              </a:rPr>
              <a:t> fortes – </a:t>
            </a:r>
            <a:r>
              <a:rPr lang="en-US" dirty="0" err="1" smtClean="0">
                <a:solidFill>
                  <a:srgbClr val="FFFFFF"/>
                </a:solidFill>
              </a:rPr>
              <a:t>farm</a:t>
            </a:r>
            <a:r>
              <a:rPr lang="en-US" dirty="0" err="1" smtClean="0">
                <a:solidFill>
                  <a:srgbClr val="FFFFFF"/>
                </a:solidFill>
              </a:rPr>
              <a:t>ácia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comunitária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D03E4FEE-2E6A-44AB-B6BA-C1AD0CD6D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9" name="Rectangle 124">
            <a:extLst>
              <a:ext uri="{FF2B5EF4-FFF2-40B4-BE49-F238E27FC236}">
                <a16:creationId xmlns:a16="http://schemas.microsoft.com/office/drawing/2014/main" xmlns="" id="{0817EB59-13B3-43DA-9B91-A7CC174A6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8C9C743-AF1D-4FDD-B51A-A668C3BF797E}"/>
              </a:ext>
            </a:extLst>
          </p:cNvPr>
          <p:cNvSpPr txBox="1"/>
          <p:nvPr/>
        </p:nvSpPr>
        <p:spPr>
          <a:xfrm>
            <a:off x="783387" y="2588930"/>
            <a:ext cx="4947221" cy="331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 smtClean="0">
                <a:solidFill>
                  <a:srgbClr val="FFFFFF"/>
                </a:solidFill>
              </a:rPr>
              <a:t>Lu</a:t>
            </a:r>
            <a:r>
              <a:rPr lang="en-US" dirty="0" smtClean="0">
                <a:solidFill>
                  <a:srgbClr val="FFFFFF"/>
                </a:solidFill>
              </a:rPr>
              <a:t>ís Miguel Lourenço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Farmac</a:t>
            </a:r>
            <a:r>
              <a:rPr lang="en-US" dirty="0" err="1" smtClean="0">
                <a:solidFill>
                  <a:srgbClr val="FFFFFF"/>
                </a:solidFill>
              </a:rPr>
              <a:t>êutico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84D2B18-BE0D-4685-860E-3EE1B31C2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59" y="2028930"/>
            <a:ext cx="6052342" cy="2617637"/>
          </a:xfrm>
          <a:prstGeom prst="rect">
            <a:avLst/>
          </a:prstGeom>
        </p:spPr>
      </p:pic>
      <p:pic>
        <p:nvPicPr>
          <p:cNvPr id="43" name="Imagem 42" descr="Uma imagem com símbolo&#10;&#10;Descrição gerada automaticamente">
            <a:extLst>
              <a:ext uri="{FF2B5EF4-FFF2-40B4-BE49-F238E27FC236}">
                <a16:creationId xmlns:a16="http://schemas.microsoft.com/office/drawing/2014/main" xmlns="" id="{CFDC1CD1-77FC-40AA-972D-75045CA80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92" y="5168138"/>
            <a:ext cx="1554625" cy="777313"/>
          </a:xfrm>
          <a:prstGeom prst="rect">
            <a:avLst/>
          </a:prstGeom>
        </p:spPr>
      </p:pic>
      <p:pic>
        <p:nvPicPr>
          <p:cNvPr id="44" name="Imagem 43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E46A3BC3-78B4-4D1F-AEF9-86FF9D7DE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27" y="4986733"/>
            <a:ext cx="1005318" cy="11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2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10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9" name="Picture 8" descr="02_04_[AF] M8296 Poster Follow-u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" y="153481"/>
            <a:ext cx="3890563" cy="6581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0915" y="8565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76217" y="1199600"/>
            <a:ext cx="1746122" cy="5504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0"/>
                </a:schemeClr>
              </a:gs>
            </a:gsLst>
            <a:lin ang="54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7638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11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9" name="Picture 8" descr="02_04_[AF] M8296 Poster Follow-u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" y="153481"/>
            <a:ext cx="3890563" cy="6581030"/>
          </a:xfrm>
          <a:prstGeom prst="rect">
            <a:avLst/>
          </a:prstGeom>
        </p:spPr>
      </p:pic>
      <p:pic>
        <p:nvPicPr>
          <p:cNvPr id="12" name="Picture 11" descr="03_[AF] M8296 Poster Follow-u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40" y="2108272"/>
            <a:ext cx="7263137" cy="4414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0915" y="8565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76217" y="1199600"/>
            <a:ext cx="1746122" cy="5504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0"/>
                </a:schemeClr>
              </a:gs>
            </a:gsLst>
            <a:lin ang="54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0130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12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/>
              <a:t>5</a:t>
            </a:r>
            <a:r>
              <a:rPr lang="pt-PT" dirty="0" smtClean="0"/>
              <a:t> – serviços em farmácia comunitária</a:t>
            </a:r>
            <a:endParaRPr lang="en-GB" dirty="0"/>
          </a:p>
        </p:txBody>
      </p:sp>
      <p:pic>
        <p:nvPicPr>
          <p:cNvPr id="9" name="Picture 8" descr="04_[AF] M8296 Poster Follow-u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40" y="1743320"/>
            <a:ext cx="5906327" cy="5166339"/>
          </a:xfrm>
          <a:prstGeom prst="rect">
            <a:avLst/>
          </a:prstGeom>
        </p:spPr>
      </p:pic>
      <p:pic>
        <p:nvPicPr>
          <p:cNvPr id="12" name="Picture 11" descr="05_04_[AF] M8296 Poster Follow-up-cópi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" y="2891885"/>
            <a:ext cx="6231636" cy="23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4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13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/>
              <a:t>5</a:t>
            </a:r>
            <a:r>
              <a:rPr lang="pt-PT" dirty="0" smtClean="0"/>
              <a:t> – serviços em farmácia comunitária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50534" y="2111858"/>
            <a:ext cx="342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Revisão</a:t>
            </a:r>
            <a:r>
              <a:rPr lang="en-US" sz="2400" b="1" dirty="0" smtClean="0"/>
              <a:t> da </a:t>
            </a:r>
            <a:r>
              <a:rPr lang="en-US" sz="2400" b="1" dirty="0" err="1" smtClean="0"/>
              <a:t>Terapêutica</a:t>
            </a:r>
            <a:endParaRPr lang="en-US" sz="2400" dirty="0"/>
          </a:p>
        </p:txBody>
      </p:sp>
      <p:pic>
        <p:nvPicPr>
          <p:cNvPr id="9" name="Picture 8" descr="05_[AF] M8296 Poster PCF's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92" y="1906703"/>
            <a:ext cx="3004888" cy="4806762"/>
          </a:xfrm>
          <a:prstGeom prst="rect">
            <a:avLst/>
          </a:prstGeom>
        </p:spPr>
      </p:pic>
      <p:pic>
        <p:nvPicPr>
          <p:cNvPr id="12" name="Picture 11" descr="01_05_[AF] M8296 Poster PCF'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1257"/>
            <a:ext cx="7584174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2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14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/>
              <a:t>5</a:t>
            </a:r>
            <a:r>
              <a:rPr lang="pt-PT" dirty="0" smtClean="0"/>
              <a:t> – serviços em farmácia comunitária</a:t>
            </a:r>
            <a:endParaRPr lang="en-GB" dirty="0"/>
          </a:p>
        </p:txBody>
      </p:sp>
      <p:pic>
        <p:nvPicPr>
          <p:cNvPr id="9" name="Picture 8" descr="03_05_[AF] M8296 Poster PCF's-cópia 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90" y="1934517"/>
            <a:ext cx="5588357" cy="468159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639580" y="2675924"/>
            <a:ext cx="967649" cy="38614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0"/>
                </a:schemeClr>
              </a:gs>
            </a:gsLst>
            <a:lin ang="54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1770" y="648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2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15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/>
              <a:t>6</a:t>
            </a:r>
            <a:r>
              <a:rPr lang="pt-PT" dirty="0" smtClean="0"/>
              <a:t> – questões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50534" y="1824616"/>
            <a:ext cx="82252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b="1" dirty="0" smtClean="0"/>
              <a:t>O </a:t>
            </a:r>
            <a:r>
              <a:rPr lang="en-US" sz="2400" b="1" dirty="0" err="1"/>
              <a:t>q</a:t>
            </a:r>
            <a:r>
              <a:rPr lang="en-US" sz="2400" b="1" dirty="0" err="1" smtClean="0"/>
              <a:t>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feito</a:t>
            </a:r>
            <a:r>
              <a:rPr lang="en-US" sz="2400" b="1" dirty="0" smtClean="0"/>
              <a:t>?</a:t>
            </a:r>
          </a:p>
          <a:p>
            <a:pPr marL="342900" indent="-342900">
              <a:buFontTx/>
              <a:buChar char="•"/>
            </a:pPr>
            <a:endParaRPr lang="en-US" sz="2400" b="1" dirty="0"/>
          </a:p>
          <a:p>
            <a:pPr marL="342900" indent="-342900">
              <a:buFontTx/>
              <a:buChar char="•"/>
            </a:pP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quem</a:t>
            </a:r>
            <a:r>
              <a:rPr lang="en-US" sz="2400" b="1" dirty="0" smtClean="0"/>
              <a:t>?</a:t>
            </a:r>
          </a:p>
          <a:p>
            <a:pPr marL="342900" indent="-342900">
              <a:buFontTx/>
              <a:buChar char="•"/>
            </a:pPr>
            <a:endParaRPr lang="en-US" sz="2400" b="1" dirty="0"/>
          </a:p>
          <a:p>
            <a:pPr marL="342900" indent="-342900">
              <a:buFontTx/>
              <a:buChar char="•"/>
            </a:pPr>
            <a:r>
              <a:rPr lang="en-US" sz="2400" b="1" dirty="0" smtClean="0"/>
              <a:t>Como?</a:t>
            </a:r>
          </a:p>
          <a:p>
            <a:pPr marL="342900" indent="-342900">
              <a:buFontTx/>
              <a:buChar char="•"/>
            </a:pPr>
            <a:endParaRPr lang="en-US" sz="2400" b="1" dirty="0" smtClean="0"/>
          </a:p>
          <a:p>
            <a:pPr marL="342900" indent="-342900">
              <a:buFontTx/>
              <a:buChar char="•"/>
            </a:pPr>
            <a:r>
              <a:rPr lang="en-US" sz="2400" b="1" dirty="0" smtClean="0"/>
              <a:t>Com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recursos</a:t>
            </a:r>
            <a:r>
              <a:rPr lang="en-US" sz="2400" b="1" dirty="0" smtClean="0"/>
              <a:t>?</a:t>
            </a:r>
          </a:p>
          <a:p>
            <a:pPr marL="342900" indent="-342900">
              <a:buFontTx/>
              <a:buChar char="•"/>
            </a:pPr>
            <a:endParaRPr lang="en-US" sz="2400" b="1" dirty="0" smtClean="0"/>
          </a:p>
          <a:p>
            <a:pPr marL="342900" indent="-342900">
              <a:buFontTx/>
              <a:buChar char="•"/>
            </a:pPr>
            <a:r>
              <a:rPr lang="en-US" sz="2400" b="1" dirty="0" err="1" smtClean="0"/>
              <a:t>Entrega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proximidade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melhorias</a:t>
            </a:r>
            <a:r>
              <a:rPr lang="en-US" sz="2400" b="1" dirty="0" smtClean="0"/>
              <a:t>?</a:t>
            </a:r>
          </a:p>
          <a:p>
            <a:pPr marL="342900" indent="-342900">
              <a:buFontTx/>
              <a:buChar char="•"/>
            </a:pPr>
            <a:endParaRPr lang="en-US" sz="2400" b="1" dirty="0" smtClean="0"/>
          </a:p>
          <a:p>
            <a:pPr marL="342900" indent="-342900">
              <a:buFontTx/>
              <a:buChar char="•"/>
            </a:pPr>
            <a:r>
              <a:rPr lang="en-US" sz="2400" b="1" dirty="0" smtClean="0"/>
              <a:t>Sector </a:t>
            </a:r>
            <a:r>
              <a:rPr lang="en-US" sz="2400" b="1" dirty="0" err="1" smtClean="0"/>
              <a:t>público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privado</a:t>
            </a:r>
            <a:endParaRPr lang="en-US" sz="2400" b="1" dirty="0" smtClean="0"/>
          </a:p>
          <a:p>
            <a:pPr marL="342900" indent="-342900">
              <a:buFontTx/>
              <a:buChar char="•"/>
            </a:pPr>
            <a:endParaRPr lang="en-US" sz="2400" b="1" dirty="0" smtClean="0"/>
          </a:p>
          <a:p>
            <a:pPr marL="342900" indent="-342900">
              <a:buFontTx/>
              <a:buChar char="•"/>
            </a:pPr>
            <a:r>
              <a:rPr lang="en-US" sz="2400" b="1" dirty="0" smtClean="0"/>
              <a:t>(</a:t>
            </a:r>
            <a:r>
              <a:rPr lang="is-IS" sz="2400" b="1" dirty="0" smtClean="0"/>
              <a:t>…)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131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16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 smtClean="0"/>
              <a:t>4 – transições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50533" y="2111858"/>
            <a:ext cx="98647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Obrigado </a:t>
            </a:r>
            <a:r>
              <a:rPr lang="en-US" sz="2400" b="1" dirty="0" err="1" smtClean="0"/>
              <a:t>pela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atenção</a:t>
            </a:r>
            <a:r>
              <a:rPr lang="en-US" sz="2400" b="1" dirty="0" smtClean="0"/>
              <a:t>!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pPr algn="r"/>
            <a:r>
              <a:rPr lang="en-US" sz="2400" b="1" dirty="0" err="1">
                <a:solidFill>
                  <a:srgbClr val="6E1D4A"/>
                </a:solidFill>
                <a:hlinkClick r:id="rId4"/>
              </a:rPr>
              <a:t>l</a:t>
            </a:r>
            <a:r>
              <a:rPr lang="en-US" sz="2400" b="1" dirty="0" err="1">
                <a:solidFill>
                  <a:srgbClr val="6E1D4A"/>
                </a:solidFill>
                <a:hlinkClick r:id="rId4"/>
              </a:rPr>
              <a:t>uis.lourenco@centralpharmagroup.com</a:t>
            </a:r>
            <a:endParaRPr lang="en-US" sz="2400" b="1" dirty="0">
              <a:solidFill>
                <a:srgbClr val="6E1D4A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131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0534" y="2111858"/>
            <a:ext cx="66894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– </a:t>
            </a:r>
            <a:r>
              <a:rPr lang="en-US" sz="2400" dirty="0" err="1" smtClean="0"/>
              <a:t>Introduç</a:t>
            </a:r>
            <a:r>
              <a:rPr lang="en-US" sz="2400" dirty="0" err="1" smtClean="0"/>
              <a:t>ão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 – </a:t>
            </a:r>
            <a:r>
              <a:rPr lang="en-US" sz="2400" dirty="0" err="1" smtClean="0"/>
              <a:t>Continuidade</a:t>
            </a:r>
            <a:r>
              <a:rPr lang="en-US" sz="2400" dirty="0" smtClean="0"/>
              <a:t> de </a:t>
            </a:r>
            <a:r>
              <a:rPr lang="en-US" sz="2400" dirty="0" err="1" smtClean="0"/>
              <a:t>cuidados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3</a:t>
            </a:r>
            <a:r>
              <a:rPr lang="en-US" sz="2400" dirty="0" smtClean="0"/>
              <a:t> – </a:t>
            </a:r>
            <a:r>
              <a:rPr lang="en-US" sz="2400" dirty="0" err="1" smtClean="0"/>
              <a:t>Desafios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4</a:t>
            </a:r>
            <a:r>
              <a:rPr lang="en-US" sz="2400" dirty="0" smtClean="0"/>
              <a:t> – </a:t>
            </a:r>
            <a:r>
              <a:rPr lang="en-US" sz="2400" dirty="0" err="1" smtClean="0"/>
              <a:t>Transições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5</a:t>
            </a:r>
            <a:r>
              <a:rPr lang="en-US" sz="2400" dirty="0" smtClean="0"/>
              <a:t> –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Farmácia</a:t>
            </a:r>
            <a:r>
              <a:rPr lang="en-US" sz="2400" dirty="0" smtClean="0"/>
              <a:t> </a:t>
            </a:r>
            <a:r>
              <a:rPr lang="en-US" sz="2400" dirty="0" err="1" smtClean="0"/>
              <a:t>Comunitária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6</a:t>
            </a:r>
            <a:r>
              <a:rPr lang="en-US" sz="2400" dirty="0" smtClean="0"/>
              <a:t> – </a:t>
            </a:r>
            <a:r>
              <a:rPr lang="en-US" sz="2400" dirty="0" err="1" smtClean="0"/>
              <a:t>Questões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reflexão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471169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95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3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 smtClean="0"/>
              <a:t>1 - INTRODUÇÃO</a:t>
            </a:r>
            <a:endParaRPr lang="en-GB" dirty="0"/>
          </a:p>
        </p:txBody>
      </p:sp>
      <p:pic>
        <p:nvPicPr>
          <p:cNvPr id="2" name="Picture 1" descr="RGB_Positiv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7" y="3121067"/>
            <a:ext cx="3467794" cy="1516155"/>
          </a:xfrm>
          <a:prstGeom prst="rect">
            <a:avLst/>
          </a:prstGeom>
        </p:spPr>
      </p:pic>
      <p:pic>
        <p:nvPicPr>
          <p:cNvPr id="5" name="Picture 4" descr="FIP_Section_CommPharmacy_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75" y="2971347"/>
            <a:ext cx="3462158" cy="17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0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4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Picture 4" descr="WDGs Landscap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78" y="1903829"/>
            <a:ext cx="6801941" cy="462927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/>
              <a:t>2</a:t>
            </a:r>
            <a:r>
              <a:rPr lang="pt-PT" dirty="0" smtClean="0"/>
              <a:t> – CONTINUIDADE DE CUIDADOS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64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5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/>
              <a:t>2</a:t>
            </a:r>
            <a:r>
              <a:rPr lang="pt-PT" dirty="0" smtClean="0"/>
              <a:t> – CONTINUIDADE DE CUIDADOS</a:t>
            </a:r>
            <a:endParaRPr lang="en-GB" dirty="0"/>
          </a:p>
        </p:txBody>
      </p:sp>
      <p:pic>
        <p:nvPicPr>
          <p:cNvPr id="7" name="Picture 6" descr="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90" y="2392448"/>
            <a:ext cx="3357934" cy="3357934"/>
          </a:xfrm>
          <a:prstGeom prst="rect">
            <a:avLst/>
          </a:prstGeom>
        </p:spPr>
      </p:pic>
      <p:pic>
        <p:nvPicPr>
          <p:cNvPr id="9" name="Picture 8" descr="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24" y="2392537"/>
            <a:ext cx="3372700" cy="33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4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6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 smtClean="0"/>
              <a:t>3 – desafios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550534" y="2111858"/>
            <a:ext cx="8225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/>
              <a:t>Comunicação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Transferência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incompleta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inadequada</a:t>
            </a:r>
            <a:r>
              <a:rPr lang="en-US" sz="2400" dirty="0" smtClean="0"/>
              <a:t> dos </a:t>
            </a:r>
            <a:r>
              <a:rPr lang="en-US" sz="2400" dirty="0" err="1" smtClean="0"/>
              <a:t>utentes</a:t>
            </a:r>
            <a:r>
              <a:rPr lang="en-US" sz="2400" dirty="0" smtClean="0"/>
              <a:t> e/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cuidadores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Falta</a:t>
            </a:r>
            <a:r>
              <a:rPr lang="en-US" sz="2400" dirty="0" smtClean="0"/>
              <a:t> de </a:t>
            </a:r>
            <a:r>
              <a:rPr lang="en-US" sz="2400" dirty="0" err="1" smtClean="0"/>
              <a:t>acesso</a:t>
            </a:r>
            <a:r>
              <a:rPr lang="en-US" sz="2400" dirty="0" smtClean="0"/>
              <a:t> a </a:t>
            </a:r>
            <a:r>
              <a:rPr lang="en-US" sz="2400" dirty="0" err="1" smtClean="0"/>
              <a:t>serviços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Falta</a:t>
            </a:r>
            <a:r>
              <a:rPr lang="en-US" sz="2400" dirty="0" smtClean="0"/>
              <a:t> de 1 </a:t>
            </a:r>
            <a:r>
              <a:rPr lang="en-US" sz="2400" dirty="0" err="1" smtClean="0"/>
              <a:t>elemento</a:t>
            </a:r>
            <a:r>
              <a:rPr lang="en-US" sz="2400" dirty="0" smtClean="0"/>
              <a:t> </a:t>
            </a:r>
            <a:r>
              <a:rPr lang="en-US" sz="2400" dirty="0" err="1" smtClean="0"/>
              <a:t>coordenador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025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7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 smtClean="0"/>
              <a:t>4 – transições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50534" y="2111858"/>
            <a:ext cx="822521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Farmácia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Hospitalar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Farmácia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Comunitária</a:t>
            </a:r>
            <a:endParaRPr lang="en-US" sz="2400" b="1" dirty="0" smtClean="0"/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Sugestão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err="1" smtClean="0"/>
              <a:t>Carta</a:t>
            </a:r>
            <a:endParaRPr lang="en-US" sz="2400" dirty="0"/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Informação</a:t>
            </a:r>
            <a:r>
              <a:rPr lang="en-US" sz="2400" dirty="0" smtClean="0"/>
              <a:t> digital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Email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integrado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 smtClean="0"/>
              <a:t>Farmácia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Comunitária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Farmácia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Hospitalar</a:t>
            </a:r>
            <a:endParaRPr lang="en-US" sz="2400" b="1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Dados (</a:t>
            </a:r>
            <a:r>
              <a:rPr lang="en-US" sz="2400" dirty="0" err="1" smtClean="0"/>
              <a:t>prescrição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não-prescrição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Com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838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8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2" y="776606"/>
            <a:ext cx="9904749" cy="951278"/>
          </a:xfrm>
        </p:spPr>
        <p:txBody>
          <a:bodyPr>
            <a:normAutofit/>
          </a:bodyPr>
          <a:lstStyle/>
          <a:p>
            <a:r>
              <a:rPr lang="pt-PT" dirty="0" smtClean="0"/>
              <a:t>juntos somos mais fortes – farm</a:t>
            </a:r>
            <a:r>
              <a:rPr lang="pt-PT" dirty="0" smtClean="0"/>
              <a:t>ácia comunitária</a:t>
            </a:r>
            <a:br>
              <a:rPr lang="pt-PT" dirty="0" smtClean="0"/>
            </a:br>
            <a:r>
              <a:rPr lang="pt-PT" dirty="0"/>
              <a:t>5</a:t>
            </a:r>
            <a:r>
              <a:rPr lang="pt-PT" dirty="0" smtClean="0"/>
              <a:t> – serviços em farmácia comunitária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50534" y="2111858"/>
            <a:ext cx="571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1ª </a:t>
            </a:r>
            <a:r>
              <a:rPr lang="en-US" sz="2400" b="1" dirty="0" err="1" smtClean="0"/>
              <a:t>dispensa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acompanhamento</a:t>
            </a:r>
            <a:endParaRPr lang="en-US" sz="2400" dirty="0"/>
          </a:p>
        </p:txBody>
      </p:sp>
      <p:pic>
        <p:nvPicPr>
          <p:cNvPr id="9" name="Picture 8" descr="04_[AF] M8296 Poster Follow-up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17" y="1846029"/>
            <a:ext cx="2992237" cy="4786524"/>
          </a:xfrm>
          <a:prstGeom prst="rect">
            <a:avLst/>
          </a:prstGeom>
        </p:spPr>
      </p:pic>
      <p:pic>
        <p:nvPicPr>
          <p:cNvPr id="12" name="Picture 11" descr="01_04_[AF] M8296 Poster Follow-u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9" y="3460734"/>
            <a:ext cx="7160871" cy="11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xmlns="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9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xmlns="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9" name="Picture 8" descr="02_04_[AF] M8296 Poster Follow-u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" y="153481"/>
            <a:ext cx="3890563" cy="6581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0915" y="8565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201</Words>
  <Application>Microsoft Macintosh PowerPoint</Application>
  <PresentationFormat>Custom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Dividendo</vt:lpstr>
      <vt:lpstr>Juntos somos mais fortes – farmácia comunitária</vt:lpstr>
      <vt:lpstr>juntos somos mais fortes – farmácia comunitária</vt:lpstr>
      <vt:lpstr>juntos somos mais fortes – farmácia comunitária 1 - INTRODUÇÃO</vt:lpstr>
      <vt:lpstr>juntos somos mais fortes – farmácia comunitária 2 – CONTINUIDADE DE CUIDADOS</vt:lpstr>
      <vt:lpstr>juntos somos mais fortes – farmácia comunitária 2 – CONTINUIDADE DE CUIDADOS</vt:lpstr>
      <vt:lpstr>juntos somos mais fortes – farmácia comunitária 3 – desafios</vt:lpstr>
      <vt:lpstr>juntos somos mais fortes – farmácia comunitária 4 – transições</vt:lpstr>
      <vt:lpstr>juntos somos mais fortes – farmácia comunitária 5 – serviços em farmácia comunitária</vt:lpstr>
      <vt:lpstr>PowerPoint Presentation</vt:lpstr>
      <vt:lpstr>PowerPoint Presentation</vt:lpstr>
      <vt:lpstr>PowerPoint Presentation</vt:lpstr>
      <vt:lpstr>juntos somos mais fortes – farmácia comunitária 5 – serviços em farmácia comunitária</vt:lpstr>
      <vt:lpstr>juntos somos mais fortes – farmácia comunitária 5 – serviços em farmácia comunitária</vt:lpstr>
      <vt:lpstr>juntos somos mais fortes – farmácia comunitária 5 – serviços em farmácia comunitária</vt:lpstr>
      <vt:lpstr>juntos somos mais fortes – farmácia comunitária 6 – questões</vt:lpstr>
      <vt:lpstr>juntos somos mais fortes – farmácia comunitária 4 – transições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[Título]</dc:title>
  <dc:creator>Raquel Mateus</dc:creator>
  <cp:lastModifiedBy>Luís Miguel Lourenço</cp:lastModifiedBy>
  <cp:revision>11</cp:revision>
  <dcterms:created xsi:type="dcterms:W3CDTF">2021-02-05T18:38:53Z</dcterms:created>
  <dcterms:modified xsi:type="dcterms:W3CDTF">2021-02-27T11:24:08Z</dcterms:modified>
</cp:coreProperties>
</file>