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1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64" r:id="rId12"/>
  </p:sldMasterIdLst>
  <p:notesMasterIdLst>
    <p:notesMasterId r:id="rId42"/>
  </p:notesMasterIdLst>
  <p:sldIdLst>
    <p:sldId id="263" r:id="rId13"/>
    <p:sldId id="488" r:id="rId14"/>
    <p:sldId id="268" r:id="rId15"/>
    <p:sldId id="499" r:id="rId16"/>
    <p:sldId id="501" r:id="rId17"/>
    <p:sldId id="503" r:id="rId18"/>
    <p:sldId id="505" r:id="rId19"/>
    <p:sldId id="506" r:id="rId20"/>
    <p:sldId id="511" r:id="rId21"/>
    <p:sldId id="513" r:id="rId22"/>
    <p:sldId id="518" r:id="rId23"/>
    <p:sldId id="520" r:id="rId24"/>
    <p:sldId id="522" r:id="rId25"/>
    <p:sldId id="523" r:id="rId26"/>
    <p:sldId id="468" r:id="rId27"/>
    <p:sldId id="471" r:id="rId28"/>
    <p:sldId id="491" r:id="rId29"/>
    <p:sldId id="492" r:id="rId30"/>
    <p:sldId id="496" r:id="rId31"/>
    <p:sldId id="494" r:id="rId32"/>
    <p:sldId id="487" r:id="rId33"/>
    <p:sldId id="482" r:id="rId34"/>
    <p:sldId id="483" r:id="rId35"/>
    <p:sldId id="525" r:id="rId36"/>
    <p:sldId id="477" r:id="rId37"/>
    <p:sldId id="478" r:id="rId38"/>
    <p:sldId id="532" r:id="rId39"/>
    <p:sldId id="530" r:id="rId40"/>
    <p:sldId id="47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Ribeiro" initials="LR" lastIdx="1" clrIdx="0">
    <p:extLst>
      <p:ext uri="{19B8F6BF-5375-455C-9EA6-DF929625EA0E}">
        <p15:presenceInfo xmlns="" xmlns:p15="http://schemas.microsoft.com/office/powerpoint/2012/main" userId="S::liliana.ribeiro@ordemfarmaceuticos.pt::8a12a83c-6e12-4ed6-8b68-e1176b4e9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9568F-435E-4CA7-B254-66C4BB54D85D}" type="doc">
      <dgm:prSet loTypeId="urn:microsoft.com/office/officeart/2005/8/layout/venn2" loCatId="relationship" qsTypeId="urn:microsoft.com/office/officeart/2005/8/quickstyle/simple2" qsCatId="simple" csTypeId="urn:microsoft.com/office/officeart/2005/8/colors/accent4_4" csCatId="accent4" phldr="1"/>
      <dgm:spPr/>
      <dgm:t>
        <a:bodyPr/>
        <a:lstStyle/>
        <a:p>
          <a:endParaRPr lang="pt-PT"/>
        </a:p>
      </dgm:t>
    </dgm:pt>
    <dgm:pt modelId="{A9840C07-EE20-4AE4-9471-5B80680D3452}">
      <dgm:prSet phldrT="[Texto]"/>
      <dgm:spPr/>
      <dgm:t>
        <a:bodyPr/>
        <a:lstStyle/>
        <a:p>
          <a:r>
            <a:rPr lang="pt-PT" dirty="0" smtClean="0"/>
            <a:t>o</a:t>
          </a:r>
          <a:endParaRPr lang="pt-PT" dirty="0"/>
        </a:p>
      </dgm:t>
    </dgm:pt>
    <dgm:pt modelId="{0E227695-B049-4723-B6D7-13DF1CDB7FE9}" type="parTrans" cxnId="{54B2C871-43D8-477E-8B1B-8411513C70CB}">
      <dgm:prSet/>
      <dgm:spPr/>
      <dgm:t>
        <a:bodyPr/>
        <a:lstStyle/>
        <a:p>
          <a:endParaRPr lang="pt-PT"/>
        </a:p>
      </dgm:t>
    </dgm:pt>
    <dgm:pt modelId="{BEF513B6-05BB-43F3-9FCC-3F2583BF50A1}" type="sibTrans" cxnId="{54B2C871-43D8-477E-8B1B-8411513C70CB}">
      <dgm:prSet/>
      <dgm:spPr/>
      <dgm:t>
        <a:bodyPr/>
        <a:lstStyle/>
        <a:p>
          <a:endParaRPr lang="pt-PT"/>
        </a:p>
      </dgm:t>
    </dgm:pt>
    <dgm:pt modelId="{848CFF96-0A5C-414A-B167-DFCAAD6B292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pt-PT" dirty="0"/>
        </a:p>
      </dgm:t>
    </dgm:pt>
    <dgm:pt modelId="{A713109F-ACC0-432C-8ABF-4DACF5554377}" type="parTrans" cxnId="{998F2EAB-7B47-4E99-BAB7-0216C5E3EDF9}">
      <dgm:prSet/>
      <dgm:spPr/>
      <dgm:t>
        <a:bodyPr/>
        <a:lstStyle/>
        <a:p>
          <a:endParaRPr lang="pt-PT"/>
        </a:p>
      </dgm:t>
    </dgm:pt>
    <dgm:pt modelId="{31B5FC5E-4F78-462C-916C-44493189BB79}" type="sibTrans" cxnId="{998F2EAB-7B47-4E99-BAB7-0216C5E3EDF9}">
      <dgm:prSet/>
      <dgm:spPr/>
      <dgm:t>
        <a:bodyPr/>
        <a:lstStyle/>
        <a:p>
          <a:endParaRPr lang="pt-PT"/>
        </a:p>
      </dgm:t>
    </dgm:pt>
    <dgm:pt modelId="{439F76EF-F721-49D5-AC3C-C116D627E5F3}">
      <dgm:prSet phldrT="[Texto]" custT="1"/>
      <dgm:spPr/>
      <dgm:t>
        <a:bodyPr/>
        <a:lstStyle/>
        <a:p>
          <a:r>
            <a:rPr lang="pt-PT" sz="2000" b="1" dirty="0" smtClean="0"/>
            <a:t>Centro Saúde</a:t>
          </a:r>
          <a:endParaRPr lang="pt-PT" sz="2000" b="1" dirty="0"/>
        </a:p>
      </dgm:t>
    </dgm:pt>
    <dgm:pt modelId="{EF710FCC-BAF3-4ADB-B5E5-8C3CECBCBE2B}" type="parTrans" cxnId="{F3C0DCA7-D1B0-4F61-88BF-99C129FB565C}">
      <dgm:prSet/>
      <dgm:spPr/>
      <dgm:t>
        <a:bodyPr/>
        <a:lstStyle/>
        <a:p>
          <a:endParaRPr lang="pt-PT"/>
        </a:p>
      </dgm:t>
    </dgm:pt>
    <dgm:pt modelId="{AD8E2BC7-9F17-4D08-BE10-20829F94E3A1}" type="sibTrans" cxnId="{F3C0DCA7-D1B0-4F61-88BF-99C129FB565C}">
      <dgm:prSet/>
      <dgm:spPr/>
      <dgm:t>
        <a:bodyPr/>
        <a:lstStyle/>
        <a:p>
          <a:endParaRPr lang="pt-PT"/>
        </a:p>
      </dgm:t>
    </dgm:pt>
    <dgm:pt modelId="{3A8454D7-6C00-455E-8E5E-EECE967F2240}">
      <dgm:prSet phldrT="[Texto]" custT="1"/>
      <dgm:spPr/>
      <dgm:t>
        <a:bodyPr/>
        <a:lstStyle/>
        <a:p>
          <a:r>
            <a:rPr lang="pt-PT" sz="2000" b="1" dirty="0" smtClean="0"/>
            <a:t>Hospital</a:t>
          </a:r>
          <a:endParaRPr lang="pt-PT" sz="2000" b="1" dirty="0"/>
        </a:p>
      </dgm:t>
    </dgm:pt>
    <dgm:pt modelId="{30D201C4-0CC4-49D3-A662-CDDC1E7482CD}" type="parTrans" cxnId="{7D93657F-C943-468C-8D76-F563A24893C4}">
      <dgm:prSet/>
      <dgm:spPr/>
      <dgm:t>
        <a:bodyPr/>
        <a:lstStyle/>
        <a:p>
          <a:endParaRPr lang="pt-PT"/>
        </a:p>
      </dgm:t>
    </dgm:pt>
    <dgm:pt modelId="{402FC168-97F7-4309-9667-EA4D980CB04E}" type="sibTrans" cxnId="{7D93657F-C943-468C-8D76-F563A24893C4}">
      <dgm:prSet/>
      <dgm:spPr/>
      <dgm:t>
        <a:bodyPr/>
        <a:lstStyle/>
        <a:p>
          <a:endParaRPr lang="pt-PT"/>
        </a:p>
      </dgm:t>
    </dgm:pt>
    <dgm:pt modelId="{63DDB047-7FDD-4E64-AF54-1CE6038C00E6}" type="pres">
      <dgm:prSet presAssocID="{50E9568F-435E-4CA7-B254-66C4BB54D85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661DC64-C4E2-4698-94A6-C2823A1442CE}" type="pres">
      <dgm:prSet presAssocID="{50E9568F-435E-4CA7-B254-66C4BB54D85D}" presName="comp1" presStyleCnt="0"/>
      <dgm:spPr/>
    </dgm:pt>
    <dgm:pt modelId="{6AAD910A-A6FA-4DAF-8B40-843213C205B3}" type="pres">
      <dgm:prSet presAssocID="{50E9568F-435E-4CA7-B254-66C4BB54D85D}" presName="circle1" presStyleLbl="node1" presStyleIdx="0" presStyleCnt="4" custScaleX="79437" custScaleY="97215" custLinFactNeighborX="28920" custLinFactNeighborY="5027"/>
      <dgm:spPr/>
      <dgm:t>
        <a:bodyPr/>
        <a:lstStyle/>
        <a:p>
          <a:endParaRPr lang="pt-PT"/>
        </a:p>
      </dgm:t>
    </dgm:pt>
    <dgm:pt modelId="{3DAAA7E5-954A-42A0-B034-5BF09213AFBD}" type="pres">
      <dgm:prSet presAssocID="{50E9568F-435E-4CA7-B254-66C4BB54D85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B518D7-EFB2-4DF9-8810-533316DD6974}" type="pres">
      <dgm:prSet presAssocID="{50E9568F-435E-4CA7-B254-66C4BB54D85D}" presName="comp2" presStyleCnt="0"/>
      <dgm:spPr/>
    </dgm:pt>
    <dgm:pt modelId="{9C180E65-213B-4FD5-B039-E80CC9A0754A}" type="pres">
      <dgm:prSet presAssocID="{50E9568F-435E-4CA7-B254-66C4BB54D85D}" presName="circle2" presStyleLbl="node1" presStyleIdx="1" presStyleCnt="4" custScaleX="110948" custScaleY="123062" custLinFactNeighborX="2240" custLinFactNeighborY="-6315"/>
      <dgm:spPr/>
      <dgm:t>
        <a:bodyPr/>
        <a:lstStyle/>
        <a:p>
          <a:endParaRPr lang="pt-PT"/>
        </a:p>
      </dgm:t>
    </dgm:pt>
    <dgm:pt modelId="{5F292DAC-2E33-409C-8C96-154CBE9014CF}" type="pres">
      <dgm:prSet presAssocID="{50E9568F-435E-4CA7-B254-66C4BB54D85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899CC42-B24A-4CD3-AAEB-6A4BFD7F10E4}" type="pres">
      <dgm:prSet presAssocID="{50E9568F-435E-4CA7-B254-66C4BB54D85D}" presName="comp3" presStyleCnt="0"/>
      <dgm:spPr/>
    </dgm:pt>
    <dgm:pt modelId="{8E83820B-57EC-480D-ABFB-F89EEE326899}" type="pres">
      <dgm:prSet presAssocID="{50E9568F-435E-4CA7-B254-66C4BB54D85D}" presName="circle3" presStyleLbl="node1" presStyleIdx="2" presStyleCnt="4" custLinFactNeighborX="2246" custLinFactNeighborY="-26179"/>
      <dgm:spPr/>
      <dgm:t>
        <a:bodyPr/>
        <a:lstStyle/>
        <a:p>
          <a:endParaRPr lang="pt-PT"/>
        </a:p>
      </dgm:t>
    </dgm:pt>
    <dgm:pt modelId="{70E359CA-5797-4E24-89DA-13CF2C61724A}" type="pres">
      <dgm:prSet presAssocID="{50E9568F-435E-4CA7-B254-66C4BB54D85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D5C8D5F-CD10-4D10-A8F3-D28B4D199C99}" type="pres">
      <dgm:prSet presAssocID="{50E9568F-435E-4CA7-B254-66C4BB54D85D}" presName="comp4" presStyleCnt="0"/>
      <dgm:spPr/>
    </dgm:pt>
    <dgm:pt modelId="{433E9FBD-3B54-4497-948D-97AC94CB0D06}" type="pres">
      <dgm:prSet presAssocID="{50E9568F-435E-4CA7-B254-66C4BB54D85D}" presName="circle4" presStyleLbl="node1" presStyleIdx="3" presStyleCnt="4" custScaleX="65633" custScaleY="67803" custLinFactNeighborX="2396" custLinFactNeighborY="-69618"/>
      <dgm:spPr/>
      <dgm:t>
        <a:bodyPr/>
        <a:lstStyle/>
        <a:p>
          <a:endParaRPr lang="pt-PT"/>
        </a:p>
      </dgm:t>
    </dgm:pt>
    <dgm:pt modelId="{65C87896-E7EA-4E92-BD55-0DD7DF50BB10}" type="pres">
      <dgm:prSet presAssocID="{50E9568F-435E-4CA7-B254-66C4BB54D85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D4B6802-732D-4056-8FC0-728ECA674B43}" type="presOf" srcId="{3A8454D7-6C00-455E-8E5E-EECE967F2240}" destId="{65C87896-E7EA-4E92-BD55-0DD7DF50BB10}" srcOrd="1" destOrd="0" presId="urn:microsoft.com/office/officeart/2005/8/layout/venn2"/>
    <dgm:cxn modelId="{A7968DFB-6B01-4385-A189-E01E5817A8B8}" type="presOf" srcId="{50E9568F-435E-4CA7-B254-66C4BB54D85D}" destId="{63DDB047-7FDD-4E64-AF54-1CE6038C00E6}" srcOrd="0" destOrd="0" presId="urn:microsoft.com/office/officeart/2005/8/layout/venn2"/>
    <dgm:cxn modelId="{D2E64E18-06F6-4CED-9B11-612BCD20792A}" type="presOf" srcId="{848CFF96-0A5C-414A-B167-DFCAAD6B2928}" destId="{5F292DAC-2E33-409C-8C96-154CBE9014CF}" srcOrd="1" destOrd="0" presId="urn:microsoft.com/office/officeart/2005/8/layout/venn2"/>
    <dgm:cxn modelId="{54B2C871-43D8-477E-8B1B-8411513C70CB}" srcId="{50E9568F-435E-4CA7-B254-66C4BB54D85D}" destId="{A9840C07-EE20-4AE4-9471-5B80680D3452}" srcOrd="0" destOrd="0" parTransId="{0E227695-B049-4723-B6D7-13DF1CDB7FE9}" sibTransId="{BEF513B6-05BB-43F3-9FCC-3F2583BF50A1}"/>
    <dgm:cxn modelId="{F3C0DCA7-D1B0-4F61-88BF-99C129FB565C}" srcId="{50E9568F-435E-4CA7-B254-66C4BB54D85D}" destId="{439F76EF-F721-49D5-AC3C-C116D627E5F3}" srcOrd="2" destOrd="0" parTransId="{EF710FCC-BAF3-4ADB-B5E5-8C3CECBCBE2B}" sibTransId="{AD8E2BC7-9F17-4D08-BE10-20829F94E3A1}"/>
    <dgm:cxn modelId="{5E0C1577-2851-43BA-9224-40B5A60FB975}" type="presOf" srcId="{A9840C07-EE20-4AE4-9471-5B80680D3452}" destId="{6AAD910A-A6FA-4DAF-8B40-843213C205B3}" srcOrd="0" destOrd="0" presId="urn:microsoft.com/office/officeart/2005/8/layout/venn2"/>
    <dgm:cxn modelId="{CD06BDA7-FA1D-4B7D-8D52-7BB57F50880C}" type="presOf" srcId="{848CFF96-0A5C-414A-B167-DFCAAD6B2928}" destId="{9C180E65-213B-4FD5-B039-E80CC9A0754A}" srcOrd="0" destOrd="0" presId="urn:microsoft.com/office/officeart/2005/8/layout/venn2"/>
    <dgm:cxn modelId="{998F2EAB-7B47-4E99-BAB7-0216C5E3EDF9}" srcId="{50E9568F-435E-4CA7-B254-66C4BB54D85D}" destId="{848CFF96-0A5C-414A-B167-DFCAAD6B2928}" srcOrd="1" destOrd="0" parTransId="{A713109F-ACC0-432C-8ABF-4DACF5554377}" sibTransId="{31B5FC5E-4F78-462C-916C-44493189BB79}"/>
    <dgm:cxn modelId="{7D93657F-C943-468C-8D76-F563A24893C4}" srcId="{50E9568F-435E-4CA7-B254-66C4BB54D85D}" destId="{3A8454D7-6C00-455E-8E5E-EECE967F2240}" srcOrd="3" destOrd="0" parTransId="{30D201C4-0CC4-49D3-A662-CDDC1E7482CD}" sibTransId="{402FC168-97F7-4309-9667-EA4D980CB04E}"/>
    <dgm:cxn modelId="{6288C6C5-BEE0-4316-99A7-C414734ADFFB}" type="presOf" srcId="{439F76EF-F721-49D5-AC3C-C116D627E5F3}" destId="{70E359CA-5797-4E24-89DA-13CF2C61724A}" srcOrd="1" destOrd="0" presId="urn:microsoft.com/office/officeart/2005/8/layout/venn2"/>
    <dgm:cxn modelId="{557D0892-391A-427A-916B-67F09E1E56CA}" type="presOf" srcId="{3A8454D7-6C00-455E-8E5E-EECE967F2240}" destId="{433E9FBD-3B54-4497-948D-97AC94CB0D06}" srcOrd="0" destOrd="0" presId="urn:microsoft.com/office/officeart/2005/8/layout/venn2"/>
    <dgm:cxn modelId="{ADF385F4-DBED-4E35-AFC5-81EECA210307}" type="presOf" srcId="{439F76EF-F721-49D5-AC3C-C116D627E5F3}" destId="{8E83820B-57EC-480D-ABFB-F89EEE326899}" srcOrd="0" destOrd="0" presId="urn:microsoft.com/office/officeart/2005/8/layout/venn2"/>
    <dgm:cxn modelId="{2F42A536-0CF7-4C73-BEDB-C17B3BA969F5}" type="presOf" srcId="{A9840C07-EE20-4AE4-9471-5B80680D3452}" destId="{3DAAA7E5-954A-42A0-B034-5BF09213AFBD}" srcOrd="1" destOrd="0" presId="urn:microsoft.com/office/officeart/2005/8/layout/venn2"/>
    <dgm:cxn modelId="{20517A60-2E68-4A7B-BE9C-60E22727D4A8}" type="presParOf" srcId="{63DDB047-7FDD-4E64-AF54-1CE6038C00E6}" destId="{3661DC64-C4E2-4698-94A6-C2823A1442CE}" srcOrd="0" destOrd="0" presId="urn:microsoft.com/office/officeart/2005/8/layout/venn2"/>
    <dgm:cxn modelId="{B9CB935D-0D3C-42E7-A6EE-A3BD99BD4703}" type="presParOf" srcId="{3661DC64-C4E2-4698-94A6-C2823A1442CE}" destId="{6AAD910A-A6FA-4DAF-8B40-843213C205B3}" srcOrd="0" destOrd="0" presId="urn:microsoft.com/office/officeart/2005/8/layout/venn2"/>
    <dgm:cxn modelId="{FF3658F1-C463-4860-BAFE-120D38BFD422}" type="presParOf" srcId="{3661DC64-C4E2-4698-94A6-C2823A1442CE}" destId="{3DAAA7E5-954A-42A0-B034-5BF09213AFBD}" srcOrd="1" destOrd="0" presId="urn:microsoft.com/office/officeart/2005/8/layout/venn2"/>
    <dgm:cxn modelId="{4AA9C893-AAD4-49F7-AD4C-0FFA6CD25C5E}" type="presParOf" srcId="{63DDB047-7FDD-4E64-AF54-1CE6038C00E6}" destId="{F7B518D7-EFB2-4DF9-8810-533316DD6974}" srcOrd="1" destOrd="0" presId="urn:microsoft.com/office/officeart/2005/8/layout/venn2"/>
    <dgm:cxn modelId="{57946C8B-C86D-418F-9F0B-8E2EF5D873BD}" type="presParOf" srcId="{F7B518D7-EFB2-4DF9-8810-533316DD6974}" destId="{9C180E65-213B-4FD5-B039-E80CC9A0754A}" srcOrd="0" destOrd="0" presId="urn:microsoft.com/office/officeart/2005/8/layout/venn2"/>
    <dgm:cxn modelId="{B62A9550-7800-4D48-8DF0-6881819C2E7F}" type="presParOf" srcId="{F7B518D7-EFB2-4DF9-8810-533316DD6974}" destId="{5F292DAC-2E33-409C-8C96-154CBE9014CF}" srcOrd="1" destOrd="0" presId="urn:microsoft.com/office/officeart/2005/8/layout/venn2"/>
    <dgm:cxn modelId="{01341B7D-990A-410E-9974-2FCD8690CEC2}" type="presParOf" srcId="{63DDB047-7FDD-4E64-AF54-1CE6038C00E6}" destId="{5899CC42-B24A-4CD3-AAEB-6A4BFD7F10E4}" srcOrd="2" destOrd="0" presId="urn:microsoft.com/office/officeart/2005/8/layout/venn2"/>
    <dgm:cxn modelId="{16765B90-486D-40D3-9FB1-7F11333165C3}" type="presParOf" srcId="{5899CC42-B24A-4CD3-AAEB-6A4BFD7F10E4}" destId="{8E83820B-57EC-480D-ABFB-F89EEE326899}" srcOrd="0" destOrd="0" presId="urn:microsoft.com/office/officeart/2005/8/layout/venn2"/>
    <dgm:cxn modelId="{5E3682C4-05EC-479B-879C-E36D69D2980A}" type="presParOf" srcId="{5899CC42-B24A-4CD3-AAEB-6A4BFD7F10E4}" destId="{70E359CA-5797-4E24-89DA-13CF2C61724A}" srcOrd="1" destOrd="0" presId="urn:microsoft.com/office/officeart/2005/8/layout/venn2"/>
    <dgm:cxn modelId="{2D716862-0535-4C9A-916E-CD75B02E172A}" type="presParOf" srcId="{63DDB047-7FDD-4E64-AF54-1CE6038C00E6}" destId="{4D5C8D5F-CD10-4D10-A8F3-D28B4D199C99}" srcOrd="3" destOrd="0" presId="urn:microsoft.com/office/officeart/2005/8/layout/venn2"/>
    <dgm:cxn modelId="{9356D5AB-9D81-49AF-A4FF-073517C4FC6B}" type="presParOf" srcId="{4D5C8D5F-CD10-4D10-A8F3-D28B4D199C99}" destId="{433E9FBD-3B54-4497-948D-97AC94CB0D06}" srcOrd="0" destOrd="0" presId="urn:microsoft.com/office/officeart/2005/8/layout/venn2"/>
    <dgm:cxn modelId="{56A75E8A-2918-4BA8-9737-407F79AD4D62}" type="presParOf" srcId="{4D5C8D5F-CD10-4D10-A8F3-D28B4D199C99}" destId="{65C87896-E7EA-4E92-BD55-0DD7DF50BB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5D0CC-27DB-46AB-9EA1-F6F7B987C5C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6885DD7-09ED-4936-9544-C5ADE5F6EF93}">
      <dgm:prSet phldrT="[Texto]"/>
      <dgm:spPr>
        <a:xfrm>
          <a:off x="3050276" y="239725"/>
          <a:ext cx="2378982" cy="1020673"/>
        </a:xfrm>
      </dgm:spPr>
      <dgm:t>
        <a:bodyPr/>
        <a:lstStyle/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Coordenação </a:t>
          </a:r>
          <a:r>
            <a:rPr lang="pt-PT" b="1" dirty="0" err="1">
              <a:latin typeface="Calibri"/>
              <a:ea typeface="+mn-ea"/>
              <a:cs typeface="+mn-cs"/>
            </a:rPr>
            <a:t>Taskforce</a:t>
          </a:r>
          <a:endParaRPr lang="pt-PT" b="1" dirty="0">
            <a:latin typeface="Calibri"/>
            <a:ea typeface="+mn-ea"/>
            <a:cs typeface="+mn-cs"/>
          </a:endParaRPr>
        </a:p>
      </dgm:t>
    </dgm:pt>
    <dgm:pt modelId="{AC366E6B-7836-4CE5-A86F-5CF6726F7870}" type="parTrans" cxnId="{301CA433-39DF-4157-9850-58FEFFE9835C}">
      <dgm:prSet/>
      <dgm:spPr/>
      <dgm:t>
        <a:bodyPr/>
        <a:lstStyle/>
        <a:p>
          <a:endParaRPr lang="pt-PT"/>
        </a:p>
      </dgm:t>
    </dgm:pt>
    <dgm:pt modelId="{A73D20F4-93CC-4D59-9768-3C7DEDAD3D07}" type="sibTrans" cxnId="{301CA433-39DF-4157-9850-58FEFFE9835C}">
      <dgm:prSet/>
      <dgm:spPr>
        <a:xfrm>
          <a:off x="795485" y="119758"/>
          <a:ext cx="6888564" cy="6888564"/>
        </a:xfrm>
        <a:prstGeom prst="circularArrow">
          <a:avLst>
            <a:gd name="adj1" fmla="val 5544"/>
            <a:gd name="adj2" fmla="val 330680"/>
            <a:gd name="adj3" fmla="val 14360621"/>
            <a:gd name="adj4" fmla="val 17039453"/>
            <a:gd name="adj5" fmla="val 5757"/>
          </a:avLst>
        </a:prstGeom>
      </dgm:spPr>
      <dgm:t>
        <a:bodyPr/>
        <a:lstStyle/>
        <a:p>
          <a:endParaRPr lang="pt-PT"/>
        </a:p>
      </dgm:t>
    </dgm:pt>
    <dgm:pt modelId="{6EE6A648-23C9-4643-8A7A-D81CC5C0083C}">
      <dgm:prSet phldrT="[Texto]"/>
      <dgm:spPr>
        <a:xfrm>
          <a:off x="6000765" y="1250139"/>
          <a:ext cx="1959235" cy="979617"/>
        </a:xfrm>
      </dgm:spPr>
      <dgm:t>
        <a:bodyPr/>
        <a:lstStyle/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Gestão </a:t>
          </a:r>
        </a:p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Processo </a:t>
          </a:r>
          <a:r>
            <a:rPr lang="pt-PT" b="1" dirty="0" smtClean="0">
              <a:latin typeface="Calibri"/>
              <a:ea typeface="+mn-ea"/>
              <a:cs typeface="+mn-cs"/>
            </a:rPr>
            <a:t>Logístico</a:t>
          </a:r>
          <a:endParaRPr lang="pt-PT" b="1" dirty="0">
            <a:latin typeface="Calibri"/>
            <a:ea typeface="+mn-ea"/>
            <a:cs typeface="+mn-cs"/>
          </a:endParaRPr>
        </a:p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Armazenamento</a:t>
          </a:r>
        </a:p>
      </dgm:t>
    </dgm:pt>
    <dgm:pt modelId="{0BEA52BF-55AC-48EF-9EC2-6B942C6A2BBC}" type="parTrans" cxnId="{0BF53ECF-C264-45F5-ABED-7EDB7F4A5CE8}">
      <dgm:prSet/>
      <dgm:spPr/>
      <dgm:t>
        <a:bodyPr/>
        <a:lstStyle/>
        <a:p>
          <a:endParaRPr lang="pt-PT"/>
        </a:p>
      </dgm:t>
    </dgm:pt>
    <dgm:pt modelId="{902A6F6D-3333-4A6B-A80B-ADF3256A66DC}" type="sibTrans" cxnId="{0BF53ECF-C264-45F5-ABED-7EDB7F4A5CE8}">
      <dgm:prSet/>
      <dgm:spPr/>
      <dgm:t>
        <a:bodyPr/>
        <a:lstStyle/>
        <a:p>
          <a:endParaRPr lang="pt-PT"/>
        </a:p>
      </dgm:t>
    </dgm:pt>
    <dgm:pt modelId="{1E8C3CDF-A7A7-4EA0-AB4B-CBA348813FE8}">
      <dgm:prSet phldrT="[Texto]"/>
      <dgm:spPr>
        <a:xfrm>
          <a:off x="142851" y="4393404"/>
          <a:ext cx="2481920" cy="977825"/>
        </a:xfrm>
      </dgm:spPr>
      <dgm:t>
        <a:bodyPr/>
        <a:lstStyle/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Colaboração nos </a:t>
          </a:r>
          <a:r>
            <a:rPr lang="pt-PT" b="1" dirty="0" smtClean="0">
              <a:latin typeface="Calibri"/>
              <a:ea typeface="+mn-ea"/>
              <a:cs typeface="+mn-cs"/>
            </a:rPr>
            <a:t>Inquéritos</a:t>
          </a:r>
          <a:endParaRPr lang="pt-PT" b="1" dirty="0">
            <a:latin typeface="Calibri"/>
            <a:ea typeface="+mn-ea"/>
            <a:cs typeface="+mn-cs"/>
          </a:endParaRPr>
        </a:p>
      </dgm:t>
    </dgm:pt>
    <dgm:pt modelId="{FE497880-964B-47F1-960F-71FA1D2A813A}" type="parTrans" cxnId="{0AE93C05-A128-4AC4-AD0B-9535EE139F57}">
      <dgm:prSet/>
      <dgm:spPr/>
      <dgm:t>
        <a:bodyPr/>
        <a:lstStyle/>
        <a:p>
          <a:endParaRPr lang="pt-PT"/>
        </a:p>
      </dgm:t>
    </dgm:pt>
    <dgm:pt modelId="{5192719E-6D79-4DD6-A59B-B2C690208EC9}" type="sibTrans" cxnId="{0AE93C05-A128-4AC4-AD0B-9535EE139F57}">
      <dgm:prSet/>
      <dgm:spPr/>
      <dgm:t>
        <a:bodyPr/>
        <a:lstStyle/>
        <a:p>
          <a:endParaRPr lang="pt-PT"/>
        </a:p>
      </dgm:t>
    </dgm:pt>
    <dgm:pt modelId="{327FE504-7AC8-4B5C-9F11-2EDD6732D4B3}">
      <dgm:prSet phldrT="[Texto]"/>
      <dgm:spPr>
        <a:xfrm>
          <a:off x="0" y="2821763"/>
          <a:ext cx="2327062" cy="979617"/>
        </a:xfrm>
      </dgm:spPr>
      <dgm:t>
        <a:bodyPr/>
        <a:lstStyle/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Centralização da </a:t>
          </a:r>
          <a:r>
            <a:rPr lang="pt-PT" b="1" dirty="0" err="1">
              <a:latin typeface="Calibri"/>
              <a:ea typeface="+mn-ea"/>
              <a:cs typeface="+mn-cs"/>
            </a:rPr>
            <a:t>Farmacovigilância</a:t>
          </a:r>
          <a:endParaRPr lang="pt-PT" b="1" dirty="0">
            <a:latin typeface="Calibri"/>
            <a:ea typeface="+mn-ea"/>
            <a:cs typeface="+mn-cs"/>
          </a:endParaRPr>
        </a:p>
      </dgm:t>
    </dgm:pt>
    <dgm:pt modelId="{7CDCB1FD-6B49-4D0A-BF31-21A0A762011C}" type="parTrans" cxnId="{687EEFA0-16B6-4F01-AB35-7381A6F372F5}">
      <dgm:prSet/>
      <dgm:spPr/>
      <dgm:t>
        <a:bodyPr/>
        <a:lstStyle/>
        <a:p>
          <a:endParaRPr lang="pt-PT"/>
        </a:p>
      </dgm:t>
    </dgm:pt>
    <dgm:pt modelId="{7D90095F-D81D-4B92-927B-DB7763F9644A}" type="sibTrans" cxnId="{687EEFA0-16B6-4F01-AB35-7381A6F372F5}">
      <dgm:prSet/>
      <dgm:spPr/>
      <dgm:t>
        <a:bodyPr/>
        <a:lstStyle/>
        <a:p>
          <a:endParaRPr lang="pt-PT"/>
        </a:p>
      </dgm:t>
    </dgm:pt>
    <dgm:pt modelId="{75DE3E3E-46CE-4892-9F9E-800631D96D18}">
      <dgm:prSet phldrT="[Texto]"/>
      <dgm:spPr>
        <a:xfrm>
          <a:off x="714355" y="1321564"/>
          <a:ext cx="1959235" cy="979617"/>
        </a:xfrm>
      </dgm:spPr>
      <dgm:t>
        <a:bodyPr/>
        <a:lstStyle/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Coordenação e Integração de Equipas</a:t>
          </a:r>
        </a:p>
      </dgm:t>
    </dgm:pt>
    <dgm:pt modelId="{D3F6EE63-2221-460E-A386-39170F68C81C}" type="parTrans" cxnId="{B283B31C-2C34-454C-A61F-34FC452634CE}">
      <dgm:prSet/>
      <dgm:spPr/>
      <dgm:t>
        <a:bodyPr/>
        <a:lstStyle/>
        <a:p>
          <a:endParaRPr lang="pt-PT"/>
        </a:p>
      </dgm:t>
    </dgm:pt>
    <dgm:pt modelId="{041F343C-A7FB-41DB-99F7-C4FC905CE0AC}" type="sibTrans" cxnId="{B283B31C-2C34-454C-A61F-34FC452634CE}">
      <dgm:prSet/>
      <dgm:spPr/>
      <dgm:t>
        <a:bodyPr/>
        <a:lstStyle/>
        <a:p>
          <a:endParaRPr lang="pt-PT"/>
        </a:p>
      </dgm:t>
    </dgm:pt>
    <dgm:pt modelId="{012C26BA-FC7D-4BB4-8036-C0D39B2D015D}">
      <dgm:prSet/>
      <dgm:spPr>
        <a:xfrm>
          <a:off x="6143639" y="4250535"/>
          <a:ext cx="1959235" cy="979617"/>
        </a:xfrm>
      </dgm:spPr>
      <dgm:t>
        <a:bodyPr/>
        <a:lstStyle/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Preparação</a:t>
          </a:r>
        </a:p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Hospital</a:t>
          </a:r>
        </a:p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ERPI / RNCCI</a:t>
          </a:r>
        </a:p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Centro de Vacinação</a:t>
          </a:r>
        </a:p>
      </dgm:t>
    </dgm:pt>
    <dgm:pt modelId="{51DDB10B-1680-458B-94F9-AFD859B8BE65}" type="parTrans" cxnId="{106EC3E4-19D8-41ED-AEB3-6A81FB4F6A1B}">
      <dgm:prSet/>
      <dgm:spPr/>
      <dgm:t>
        <a:bodyPr/>
        <a:lstStyle/>
        <a:p>
          <a:endParaRPr lang="pt-PT"/>
        </a:p>
      </dgm:t>
    </dgm:pt>
    <dgm:pt modelId="{48E5950F-6F8A-432D-8FD4-7540380482A6}" type="sibTrans" cxnId="{106EC3E4-19D8-41ED-AEB3-6A81FB4F6A1B}">
      <dgm:prSet/>
      <dgm:spPr/>
      <dgm:t>
        <a:bodyPr/>
        <a:lstStyle/>
        <a:p>
          <a:endParaRPr lang="pt-PT"/>
        </a:p>
      </dgm:t>
    </dgm:pt>
    <dgm:pt modelId="{70577B8D-0BF9-4708-A506-CA1EC82A7C93}">
      <dgm:prSet/>
      <dgm:spPr>
        <a:xfrm>
          <a:off x="2643624" y="5607853"/>
          <a:ext cx="3571451" cy="841129"/>
        </a:xfrm>
      </dgm:spPr>
      <dgm:t>
        <a:bodyPr/>
        <a:lstStyle/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Emissão de Documentos</a:t>
          </a:r>
        </a:p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Fichas de Preparação</a:t>
          </a:r>
        </a:p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Modelos </a:t>
          </a:r>
          <a:r>
            <a:rPr lang="pt-PT" b="1" dirty="0" err="1" smtClean="0">
              <a:latin typeface="Calibri"/>
              <a:ea typeface="+mn-ea"/>
              <a:cs typeface="+mn-cs"/>
            </a:rPr>
            <a:t>Farmacovigilância</a:t>
          </a:r>
          <a:endParaRPr lang="pt-PT" b="1" dirty="0">
            <a:latin typeface="Calibri"/>
            <a:ea typeface="+mn-ea"/>
            <a:cs typeface="+mn-cs"/>
          </a:endParaRPr>
        </a:p>
      </dgm:t>
    </dgm:pt>
    <dgm:pt modelId="{4F0799E1-0DDF-4B1E-80C9-5E774B569E49}" type="parTrans" cxnId="{4A7985BB-06DD-42D7-912E-4480647A6A34}">
      <dgm:prSet/>
      <dgm:spPr/>
      <dgm:t>
        <a:bodyPr/>
        <a:lstStyle/>
        <a:p>
          <a:endParaRPr lang="pt-PT"/>
        </a:p>
      </dgm:t>
    </dgm:pt>
    <dgm:pt modelId="{4F94568C-AE55-484E-8BB2-E5C26C730FE7}" type="sibTrans" cxnId="{4A7985BB-06DD-42D7-912E-4480647A6A34}">
      <dgm:prSet/>
      <dgm:spPr/>
      <dgm:t>
        <a:bodyPr/>
        <a:lstStyle/>
        <a:p>
          <a:endParaRPr lang="pt-PT"/>
        </a:p>
      </dgm:t>
    </dgm:pt>
    <dgm:pt modelId="{6449DF4A-AC29-48D5-B403-2B8903E932A0}">
      <dgm:prSet/>
      <dgm:spPr>
        <a:xfrm>
          <a:off x="6072201" y="2821775"/>
          <a:ext cx="2348849" cy="855069"/>
        </a:xfrm>
      </dgm:spPr>
      <dgm:t>
        <a:bodyPr/>
        <a:lstStyle/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Distribuição</a:t>
          </a:r>
        </a:p>
        <a:p>
          <a:pPr>
            <a:buNone/>
          </a:pPr>
          <a:r>
            <a:rPr lang="pt-PT" b="1" dirty="0">
              <a:latin typeface="Calibri"/>
              <a:ea typeface="+mn-ea"/>
              <a:cs typeface="+mn-cs"/>
            </a:rPr>
            <a:t>Transporte </a:t>
          </a:r>
        </a:p>
      </dgm:t>
    </dgm:pt>
    <dgm:pt modelId="{74D0D6D6-3AD3-4B39-90F9-C5FE6420B3D0}" type="parTrans" cxnId="{07F165C4-B467-4861-9415-CC83FA58B713}">
      <dgm:prSet/>
      <dgm:spPr/>
      <dgm:t>
        <a:bodyPr/>
        <a:lstStyle/>
        <a:p>
          <a:endParaRPr lang="pt-PT"/>
        </a:p>
      </dgm:t>
    </dgm:pt>
    <dgm:pt modelId="{1CE3E496-CFE8-48D4-93A7-ABF827682142}" type="sibTrans" cxnId="{07F165C4-B467-4861-9415-CC83FA58B713}">
      <dgm:prSet/>
      <dgm:spPr/>
      <dgm:t>
        <a:bodyPr/>
        <a:lstStyle/>
        <a:p>
          <a:endParaRPr lang="pt-PT"/>
        </a:p>
      </dgm:t>
    </dgm:pt>
    <dgm:pt modelId="{A2E7D3BC-EE91-423E-8603-AA7CF1A6E893}" type="pres">
      <dgm:prSet presAssocID="{17D5D0CC-27DB-46AB-9EA1-F6F7B987C5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574A8EF-C202-4207-B4D9-83FB863460EB}" type="pres">
      <dgm:prSet presAssocID="{06885DD7-09ED-4936-9544-C5ADE5F6EF93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349A3DA0-0743-4F31-892A-276FA638C6CA}" type="pres">
      <dgm:prSet presAssocID="{A73D20F4-93CC-4D59-9768-3C7DEDAD3D07}" presName="sibTrans" presStyleCnt="0"/>
      <dgm:spPr/>
    </dgm:pt>
    <dgm:pt modelId="{74544D14-E045-4F3A-AC49-EC4A74DC69DE}" type="pres">
      <dgm:prSet presAssocID="{6EE6A648-23C9-4643-8A7A-D81CC5C0083C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03BB17F5-36B6-42D3-AD82-C6DB3CC96044}" type="pres">
      <dgm:prSet presAssocID="{902A6F6D-3333-4A6B-A80B-ADF3256A66DC}" presName="sibTrans" presStyleCnt="0"/>
      <dgm:spPr/>
    </dgm:pt>
    <dgm:pt modelId="{CEEA84CE-722C-49B6-ADC2-8B8BB2CACB83}" type="pres">
      <dgm:prSet presAssocID="{6449DF4A-AC29-48D5-B403-2B8903E932A0}" presName="node" presStyleLbl="node1" presStyleIdx="2" presStyleCnt="8" custLinFactNeighborX="10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DBF55889-4F1E-4295-B3A7-CF6D1DE790B4}" type="pres">
      <dgm:prSet presAssocID="{1CE3E496-CFE8-48D4-93A7-ABF827682142}" presName="sibTrans" presStyleCnt="0"/>
      <dgm:spPr/>
    </dgm:pt>
    <dgm:pt modelId="{8AF60A5A-7814-4695-89A4-D1EE34F950CE}" type="pres">
      <dgm:prSet presAssocID="{012C26BA-FC7D-4BB4-8036-C0D39B2D015D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88CDFD8E-7EA3-4E36-8A71-CF2AB3114B3C}" type="pres">
      <dgm:prSet presAssocID="{48E5950F-6F8A-432D-8FD4-7540380482A6}" presName="sibTrans" presStyleCnt="0"/>
      <dgm:spPr/>
    </dgm:pt>
    <dgm:pt modelId="{17675CDD-38FA-4BCA-B70E-469CF7110B19}" type="pres">
      <dgm:prSet presAssocID="{70577B8D-0BF9-4708-A506-CA1EC82A7C93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67462F5E-FC57-4B4A-AA46-0054C3685F9B}" type="pres">
      <dgm:prSet presAssocID="{4F94568C-AE55-484E-8BB2-E5C26C730FE7}" presName="sibTrans" presStyleCnt="0"/>
      <dgm:spPr/>
    </dgm:pt>
    <dgm:pt modelId="{C03FD11A-6D30-43DD-8CC6-158C6C1E8628}" type="pres">
      <dgm:prSet presAssocID="{1E8C3CDF-A7A7-4EA0-AB4B-CBA348813FE8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B1C46F55-CC70-4906-9492-ED22A398BAEB}" type="pres">
      <dgm:prSet presAssocID="{5192719E-6D79-4DD6-A59B-B2C690208EC9}" presName="sibTrans" presStyleCnt="0"/>
      <dgm:spPr/>
    </dgm:pt>
    <dgm:pt modelId="{B4C1FFFD-6D12-4110-91FA-05063EC4EACF}" type="pres">
      <dgm:prSet presAssocID="{327FE504-7AC8-4B5C-9F11-2EDD6732D4B3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AF0825A0-8DEB-4002-AEB1-344449F7B652}" type="pres">
      <dgm:prSet presAssocID="{7D90095F-D81D-4B92-927B-DB7763F9644A}" presName="sibTrans" presStyleCnt="0"/>
      <dgm:spPr/>
    </dgm:pt>
    <dgm:pt modelId="{4127F593-F162-417E-B7E8-352ADD0890AD}" type="pres">
      <dgm:prSet presAssocID="{75DE3E3E-46CE-4892-9F9E-800631D96D18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</dgm:ptLst>
  <dgm:cxnLst>
    <dgm:cxn modelId="{2C62BCD0-5014-4A11-8D10-00D4A68B5831}" type="presOf" srcId="{06885DD7-09ED-4936-9544-C5ADE5F6EF93}" destId="{8574A8EF-C202-4207-B4D9-83FB863460EB}" srcOrd="0" destOrd="0" presId="urn:microsoft.com/office/officeart/2005/8/layout/default"/>
    <dgm:cxn modelId="{0AE93C05-A128-4AC4-AD0B-9535EE139F57}" srcId="{17D5D0CC-27DB-46AB-9EA1-F6F7B987C5C9}" destId="{1E8C3CDF-A7A7-4EA0-AB4B-CBA348813FE8}" srcOrd="5" destOrd="0" parTransId="{FE497880-964B-47F1-960F-71FA1D2A813A}" sibTransId="{5192719E-6D79-4DD6-A59B-B2C690208EC9}"/>
    <dgm:cxn modelId="{D3586986-06CB-4A9B-876C-94F9CA008972}" type="presOf" srcId="{6449DF4A-AC29-48D5-B403-2B8903E932A0}" destId="{CEEA84CE-722C-49B6-ADC2-8B8BB2CACB83}" srcOrd="0" destOrd="0" presId="urn:microsoft.com/office/officeart/2005/8/layout/default"/>
    <dgm:cxn modelId="{71D4E90D-AE6C-45C0-B47E-4F98B2EC789A}" type="presOf" srcId="{327FE504-7AC8-4B5C-9F11-2EDD6732D4B3}" destId="{B4C1FFFD-6D12-4110-91FA-05063EC4EACF}" srcOrd="0" destOrd="0" presId="urn:microsoft.com/office/officeart/2005/8/layout/default"/>
    <dgm:cxn modelId="{458444A8-DD07-4BEA-B903-1F51E9CFEF1F}" type="presOf" srcId="{70577B8D-0BF9-4708-A506-CA1EC82A7C93}" destId="{17675CDD-38FA-4BCA-B70E-469CF7110B19}" srcOrd="0" destOrd="0" presId="urn:microsoft.com/office/officeart/2005/8/layout/default"/>
    <dgm:cxn modelId="{83527A71-F70D-47EE-9FB4-A29EA91080F4}" type="presOf" srcId="{6EE6A648-23C9-4643-8A7A-D81CC5C0083C}" destId="{74544D14-E045-4F3A-AC49-EC4A74DC69DE}" srcOrd="0" destOrd="0" presId="urn:microsoft.com/office/officeart/2005/8/layout/default"/>
    <dgm:cxn modelId="{301CA433-39DF-4157-9850-58FEFFE9835C}" srcId="{17D5D0CC-27DB-46AB-9EA1-F6F7B987C5C9}" destId="{06885DD7-09ED-4936-9544-C5ADE5F6EF93}" srcOrd="0" destOrd="0" parTransId="{AC366E6B-7836-4CE5-A86F-5CF6726F7870}" sibTransId="{A73D20F4-93CC-4D59-9768-3C7DEDAD3D07}"/>
    <dgm:cxn modelId="{B0597E71-ACB6-46BB-BB23-3903C8A6A255}" type="presOf" srcId="{75DE3E3E-46CE-4892-9F9E-800631D96D18}" destId="{4127F593-F162-417E-B7E8-352ADD0890AD}" srcOrd="0" destOrd="0" presId="urn:microsoft.com/office/officeart/2005/8/layout/default"/>
    <dgm:cxn modelId="{B283B31C-2C34-454C-A61F-34FC452634CE}" srcId="{17D5D0CC-27DB-46AB-9EA1-F6F7B987C5C9}" destId="{75DE3E3E-46CE-4892-9F9E-800631D96D18}" srcOrd="7" destOrd="0" parTransId="{D3F6EE63-2221-460E-A386-39170F68C81C}" sibTransId="{041F343C-A7FB-41DB-99F7-C4FC905CE0AC}"/>
    <dgm:cxn modelId="{106EC3E4-19D8-41ED-AEB3-6A81FB4F6A1B}" srcId="{17D5D0CC-27DB-46AB-9EA1-F6F7B987C5C9}" destId="{012C26BA-FC7D-4BB4-8036-C0D39B2D015D}" srcOrd="3" destOrd="0" parTransId="{51DDB10B-1680-458B-94F9-AFD859B8BE65}" sibTransId="{48E5950F-6F8A-432D-8FD4-7540380482A6}"/>
    <dgm:cxn modelId="{A5A3E929-54DA-40B6-B28B-DBD2C8160FE1}" type="presOf" srcId="{012C26BA-FC7D-4BB4-8036-C0D39B2D015D}" destId="{8AF60A5A-7814-4695-89A4-D1EE34F950CE}" srcOrd="0" destOrd="0" presId="urn:microsoft.com/office/officeart/2005/8/layout/default"/>
    <dgm:cxn modelId="{D6079A55-99D3-48B5-997E-08C8F3B22539}" type="presOf" srcId="{1E8C3CDF-A7A7-4EA0-AB4B-CBA348813FE8}" destId="{C03FD11A-6D30-43DD-8CC6-158C6C1E8628}" srcOrd="0" destOrd="0" presId="urn:microsoft.com/office/officeart/2005/8/layout/default"/>
    <dgm:cxn modelId="{4A7985BB-06DD-42D7-912E-4480647A6A34}" srcId="{17D5D0CC-27DB-46AB-9EA1-F6F7B987C5C9}" destId="{70577B8D-0BF9-4708-A506-CA1EC82A7C93}" srcOrd="4" destOrd="0" parTransId="{4F0799E1-0DDF-4B1E-80C9-5E774B569E49}" sibTransId="{4F94568C-AE55-484E-8BB2-E5C26C730FE7}"/>
    <dgm:cxn modelId="{0BF53ECF-C264-45F5-ABED-7EDB7F4A5CE8}" srcId="{17D5D0CC-27DB-46AB-9EA1-F6F7B987C5C9}" destId="{6EE6A648-23C9-4643-8A7A-D81CC5C0083C}" srcOrd="1" destOrd="0" parTransId="{0BEA52BF-55AC-48EF-9EC2-6B942C6A2BBC}" sibTransId="{902A6F6D-3333-4A6B-A80B-ADF3256A66DC}"/>
    <dgm:cxn modelId="{DC0B3D18-D2DF-4866-B088-3749D55BA78D}" type="presOf" srcId="{17D5D0CC-27DB-46AB-9EA1-F6F7B987C5C9}" destId="{A2E7D3BC-EE91-423E-8603-AA7CF1A6E893}" srcOrd="0" destOrd="0" presId="urn:microsoft.com/office/officeart/2005/8/layout/default"/>
    <dgm:cxn modelId="{687EEFA0-16B6-4F01-AB35-7381A6F372F5}" srcId="{17D5D0CC-27DB-46AB-9EA1-F6F7B987C5C9}" destId="{327FE504-7AC8-4B5C-9F11-2EDD6732D4B3}" srcOrd="6" destOrd="0" parTransId="{7CDCB1FD-6B49-4D0A-BF31-21A0A762011C}" sibTransId="{7D90095F-D81D-4B92-927B-DB7763F9644A}"/>
    <dgm:cxn modelId="{07F165C4-B467-4861-9415-CC83FA58B713}" srcId="{17D5D0CC-27DB-46AB-9EA1-F6F7B987C5C9}" destId="{6449DF4A-AC29-48D5-B403-2B8903E932A0}" srcOrd="2" destOrd="0" parTransId="{74D0D6D6-3AD3-4B39-90F9-C5FE6420B3D0}" sibTransId="{1CE3E496-CFE8-48D4-93A7-ABF827682142}"/>
    <dgm:cxn modelId="{836B3727-2792-4DFD-B3C1-44EF8DABF6D7}" type="presParOf" srcId="{A2E7D3BC-EE91-423E-8603-AA7CF1A6E893}" destId="{8574A8EF-C202-4207-B4D9-83FB863460EB}" srcOrd="0" destOrd="0" presId="urn:microsoft.com/office/officeart/2005/8/layout/default"/>
    <dgm:cxn modelId="{A13D21D1-65C8-4D13-BDBD-663BE7587B5A}" type="presParOf" srcId="{A2E7D3BC-EE91-423E-8603-AA7CF1A6E893}" destId="{349A3DA0-0743-4F31-892A-276FA638C6CA}" srcOrd="1" destOrd="0" presId="urn:microsoft.com/office/officeart/2005/8/layout/default"/>
    <dgm:cxn modelId="{7EAF27EF-BF2D-4100-8898-75C94B81077A}" type="presParOf" srcId="{A2E7D3BC-EE91-423E-8603-AA7CF1A6E893}" destId="{74544D14-E045-4F3A-AC49-EC4A74DC69DE}" srcOrd="2" destOrd="0" presId="urn:microsoft.com/office/officeart/2005/8/layout/default"/>
    <dgm:cxn modelId="{031C2AF6-F4CA-4E41-AD12-053974C69202}" type="presParOf" srcId="{A2E7D3BC-EE91-423E-8603-AA7CF1A6E893}" destId="{03BB17F5-36B6-42D3-AD82-C6DB3CC96044}" srcOrd="3" destOrd="0" presId="urn:microsoft.com/office/officeart/2005/8/layout/default"/>
    <dgm:cxn modelId="{2CAB00C5-B771-4501-8522-F809CECBFD57}" type="presParOf" srcId="{A2E7D3BC-EE91-423E-8603-AA7CF1A6E893}" destId="{CEEA84CE-722C-49B6-ADC2-8B8BB2CACB83}" srcOrd="4" destOrd="0" presId="urn:microsoft.com/office/officeart/2005/8/layout/default"/>
    <dgm:cxn modelId="{41A714A8-1672-47AC-A54F-27A8DD04E838}" type="presParOf" srcId="{A2E7D3BC-EE91-423E-8603-AA7CF1A6E893}" destId="{DBF55889-4F1E-4295-B3A7-CF6D1DE790B4}" srcOrd="5" destOrd="0" presId="urn:microsoft.com/office/officeart/2005/8/layout/default"/>
    <dgm:cxn modelId="{6A6B85A7-1580-4CAB-BBE1-C52E9EF3B488}" type="presParOf" srcId="{A2E7D3BC-EE91-423E-8603-AA7CF1A6E893}" destId="{8AF60A5A-7814-4695-89A4-D1EE34F950CE}" srcOrd="6" destOrd="0" presId="urn:microsoft.com/office/officeart/2005/8/layout/default"/>
    <dgm:cxn modelId="{6056A3B6-E373-49A4-8B45-CAF151411EB4}" type="presParOf" srcId="{A2E7D3BC-EE91-423E-8603-AA7CF1A6E893}" destId="{88CDFD8E-7EA3-4E36-8A71-CF2AB3114B3C}" srcOrd="7" destOrd="0" presId="urn:microsoft.com/office/officeart/2005/8/layout/default"/>
    <dgm:cxn modelId="{07BB4400-5ED8-43A7-86CB-4C546D76DC79}" type="presParOf" srcId="{A2E7D3BC-EE91-423E-8603-AA7CF1A6E893}" destId="{17675CDD-38FA-4BCA-B70E-469CF7110B19}" srcOrd="8" destOrd="0" presId="urn:microsoft.com/office/officeart/2005/8/layout/default"/>
    <dgm:cxn modelId="{213CE592-20EF-4AEC-A42F-10D3FA124C77}" type="presParOf" srcId="{A2E7D3BC-EE91-423E-8603-AA7CF1A6E893}" destId="{67462F5E-FC57-4B4A-AA46-0054C3685F9B}" srcOrd="9" destOrd="0" presId="urn:microsoft.com/office/officeart/2005/8/layout/default"/>
    <dgm:cxn modelId="{86632E87-DC94-4042-8525-5582EBD3C60A}" type="presParOf" srcId="{A2E7D3BC-EE91-423E-8603-AA7CF1A6E893}" destId="{C03FD11A-6D30-43DD-8CC6-158C6C1E8628}" srcOrd="10" destOrd="0" presId="urn:microsoft.com/office/officeart/2005/8/layout/default"/>
    <dgm:cxn modelId="{E4969C9A-20FE-4E4B-9071-76203A78CAAC}" type="presParOf" srcId="{A2E7D3BC-EE91-423E-8603-AA7CF1A6E893}" destId="{B1C46F55-CC70-4906-9492-ED22A398BAEB}" srcOrd="11" destOrd="0" presId="urn:microsoft.com/office/officeart/2005/8/layout/default"/>
    <dgm:cxn modelId="{37C4066C-0ECD-4A52-AC77-287D4CCA8745}" type="presParOf" srcId="{A2E7D3BC-EE91-423E-8603-AA7CF1A6E893}" destId="{B4C1FFFD-6D12-4110-91FA-05063EC4EACF}" srcOrd="12" destOrd="0" presId="urn:microsoft.com/office/officeart/2005/8/layout/default"/>
    <dgm:cxn modelId="{3F0CC246-4E4C-420C-B760-F2A99A99174B}" type="presParOf" srcId="{A2E7D3BC-EE91-423E-8603-AA7CF1A6E893}" destId="{AF0825A0-8DEB-4002-AEB1-344449F7B652}" srcOrd="13" destOrd="0" presId="urn:microsoft.com/office/officeart/2005/8/layout/default"/>
    <dgm:cxn modelId="{FA9B9CB6-D5B0-4162-BF6C-59A0E37D9AB8}" type="presParOf" srcId="{A2E7D3BC-EE91-423E-8603-AA7CF1A6E893}" destId="{4127F593-F162-417E-B7E8-352ADD0890A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76150-788D-4DC7-A3E0-C70B2CB30A7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912AB44-3A21-488D-9976-04BCFBD525B1}">
      <dgm:prSet phldrT="[Texto]" custT="1"/>
      <dgm:spPr/>
      <dgm:t>
        <a:bodyPr/>
        <a:lstStyle/>
        <a:p>
          <a:r>
            <a:rPr lang="pt-PT" sz="1600" dirty="0"/>
            <a:t>Cuidados Primários</a:t>
          </a:r>
        </a:p>
      </dgm:t>
    </dgm:pt>
    <dgm:pt modelId="{BE30ACB0-9146-4CAB-9DE9-33B3C2ABFFAC}" type="parTrans" cxnId="{40CF58EA-3ED2-42DE-9B4C-CE580ABC93BF}">
      <dgm:prSet/>
      <dgm:spPr/>
      <dgm:t>
        <a:bodyPr/>
        <a:lstStyle/>
        <a:p>
          <a:endParaRPr lang="pt-PT"/>
        </a:p>
      </dgm:t>
    </dgm:pt>
    <dgm:pt modelId="{3C3B0E2E-CCEF-4764-8413-B8336AEF5231}" type="sibTrans" cxnId="{40CF58EA-3ED2-42DE-9B4C-CE580ABC93BF}">
      <dgm:prSet custT="1"/>
      <dgm:spPr/>
      <dgm:t>
        <a:bodyPr/>
        <a:lstStyle/>
        <a:p>
          <a:r>
            <a:rPr lang="pt-PT" sz="1800" dirty="0"/>
            <a:t>ULS</a:t>
          </a:r>
        </a:p>
      </dgm:t>
    </dgm:pt>
    <dgm:pt modelId="{814D337C-704C-414E-B62A-6A70D56B4F01}">
      <dgm:prSet phldrT="[Texto]" phldr="1"/>
      <dgm:spPr/>
      <dgm:t>
        <a:bodyPr/>
        <a:lstStyle/>
        <a:p>
          <a:endParaRPr lang="pt-PT"/>
        </a:p>
      </dgm:t>
    </dgm:pt>
    <dgm:pt modelId="{1DB1483F-CAB9-4DFA-9D83-19150729A333}" type="parTrans" cxnId="{E87EB5A1-8BF6-4FA9-B215-41E6D4099382}">
      <dgm:prSet/>
      <dgm:spPr/>
      <dgm:t>
        <a:bodyPr/>
        <a:lstStyle/>
        <a:p>
          <a:endParaRPr lang="pt-PT"/>
        </a:p>
      </dgm:t>
    </dgm:pt>
    <dgm:pt modelId="{910C0303-8690-4B65-ADBD-13DB786F9880}" type="sibTrans" cxnId="{E87EB5A1-8BF6-4FA9-B215-41E6D4099382}">
      <dgm:prSet/>
      <dgm:spPr/>
      <dgm:t>
        <a:bodyPr/>
        <a:lstStyle/>
        <a:p>
          <a:endParaRPr lang="pt-PT"/>
        </a:p>
      </dgm:t>
    </dgm:pt>
    <dgm:pt modelId="{111FC830-7DA1-42A3-8C04-3CEA7D75C3C6}">
      <dgm:prSet phldrT="[Texto]" custT="1"/>
      <dgm:spPr/>
      <dgm:t>
        <a:bodyPr/>
        <a:lstStyle/>
        <a:p>
          <a:r>
            <a:rPr lang="pt-PT" sz="1400" dirty="0"/>
            <a:t>Farmácia Comunitária</a:t>
          </a:r>
        </a:p>
      </dgm:t>
    </dgm:pt>
    <dgm:pt modelId="{B68BAE47-DC3F-4B63-B97A-F63898487E95}" type="parTrans" cxnId="{9AE78172-8F7B-4A67-AEF0-BB7D536200F3}">
      <dgm:prSet/>
      <dgm:spPr/>
      <dgm:t>
        <a:bodyPr/>
        <a:lstStyle/>
        <a:p>
          <a:endParaRPr lang="pt-PT"/>
        </a:p>
      </dgm:t>
    </dgm:pt>
    <dgm:pt modelId="{8A1B008A-6A7D-482D-B802-477964D86ABA}" type="sibTrans" cxnId="{9AE78172-8F7B-4A67-AEF0-BB7D536200F3}">
      <dgm:prSet/>
      <dgm:spPr/>
      <dgm:t>
        <a:bodyPr/>
        <a:lstStyle/>
        <a:p>
          <a:r>
            <a:rPr lang="pt-PT" dirty="0"/>
            <a:t>Hospital</a:t>
          </a:r>
        </a:p>
      </dgm:t>
    </dgm:pt>
    <dgm:pt modelId="{A2A095B2-0E28-4DD4-BEDF-5028C0E533D0}">
      <dgm:prSet phldrT="[Texto]" phldr="1"/>
      <dgm:spPr/>
      <dgm:t>
        <a:bodyPr/>
        <a:lstStyle/>
        <a:p>
          <a:endParaRPr lang="pt-PT"/>
        </a:p>
      </dgm:t>
    </dgm:pt>
    <dgm:pt modelId="{2BF7815C-6E05-4497-9DEA-2F4CE278C6B8}" type="parTrans" cxnId="{F39235FD-5C65-4B91-9592-173007965D73}">
      <dgm:prSet/>
      <dgm:spPr/>
      <dgm:t>
        <a:bodyPr/>
        <a:lstStyle/>
        <a:p>
          <a:endParaRPr lang="pt-PT"/>
        </a:p>
      </dgm:t>
    </dgm:pt>
    <dgm:pt modelId="{CF4ACA8B-E320-40B3-8F1D-0C10B3BC7E23}" type="sibTrans" cxnId="{F39235FD-5C65-4B91-9592-173007965D73}">
      <dgm:prSet/>
      <dgm:spPr/>
      <dgm:t>
        <a:bodyPr/>
        <a:lstStyle/>
        <a:p>
          <a:endParaRPr lang="pt-PT"/>
        </a:p>
      </dgm:t>
    </dgm:pt>
    <dgm:pt modelId="{FDBFBCA1-D76A-4049-A207-3031619A72A1}">
      <dgm:prSet phldrT="[Texto]"/>
      <dgm:spPr/>
      <dgm:t>
        <a:bodyPr/>
        <a:lstStyle/>
        <a:p>
          <a:r>
            <a:rPr lang="pt-PT" dirty="0"/>
            <a:t>ERPI</a:t>
          </a:r>
        </a:p>
        <a:p>
          <a:r>
            <a:rPr lang="pt-PT" dirty="0"/>
            <a:t>RNCCI</a:t>
          </a:r>
        </a:p>
      </dgm:t>
    </dgm:pt>
    <dgm:pt modelId="{EF80116C-E35D-4412-B64B-1A84BD8C7508}" type="parTrans" cxnId="{8577A33D-3B57-49AB-97D0-70068CE8AF62}">
      <dgm:prSet/>
      <dgm:spPr/>
      <dgm:t>
        <a:bodyPr/>
        <a:lstStyle/>
        <a:p>
          <a:endParaRPr lang="pt-PT"/>
        </a:p>
      </dgm:t>
    </dgm:pt>
    <dgm:pt modelId="{D34D88F3-814C-4631-A44E-F75CA02D157F}" type="sibTrans" cxnId="{8577A33D-3B57-49AB-97D0-70068CE8AF62}">
      <dgm:prSet/>
      <dgm:spPr/>
      <dgm:t>
        <a:bodyPr/>
        <a:lstStyle/>
        <a:p>
          <a:endParaRPr lang="pt-PT"/>
        </a:p>
      </dgm:t>
    </dgm:pt>
    <dgm:pt modelId="{ACD2CF26-8A48-40A7-AA9A-D3F4AC1B6A6A}">
      <dgm:prSet phldrT="[Texto]" phldr="1"/>
      <dgm:spPr/>
      <dgm:t>
        <a:bodyPr/>
        <a:lstStyle/>
        <a:p>
          <a:endParaRPr lang="pt-PT" dirty="0"/>
        </a:p>
      </dgm:t>
    </dgm:pt>
    <dgm:pt modelId="{C9010B08-F419-4BF1-8EA7-AEFDC751A2D7}" type="parTrans" cxnId="{509D1154-0B70-42C8-8994-5A8EE789F9BF}">
      <dgm:prSet/>
      <dgm:spPr/>
      <dgm:t>
        <a:bodyPr/>
        <a:lstStyle/>
        <a:p>
          <a:endParaRPr lang="pt-PT"/>
        </a:p>
      </dgm:t>
    </dgm:pt>
    <dgm:pt modelId="{76C34F31-C6CE-4F14-B2EC-0153C90FB0B6}" type="sibTrans" cxnId="{509D1154-0B70-42C8-8994-5A8EE789F9BF}">
      <dgm:prSet/>
      <dgm:spPr/>
      <dgm:t>
        <a:bodyPr/>
        <a:lstStyle/>
        <a:p>
          <a:endParaRPr lang="pt-PT"/>
        </a:p>
      </dgm:t>
    </dgm:pt>
    <dgm:pt modelId="{CB5477EF-DB4F-40EB-B2FE-62146B1B0345}" type="pres">
      <dgm:prSet presAssocID="{1DD76150-788D-4DC7-A3E0-C70B2CB30A7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02B71041-F737-44C0-8F73-94D86F2AD83F}" type="pres">
      <dgm:prSet presAssocID="{B912AB44-3A21-488D-9976-04BCFBD525B1}" presName="composite" presStyleCnt="0"/>
      <dgm:spPr/>
    </dgm:pt>
    <dgm:pt modelId="{DBF7E644-A392-471E-98AA-FC2B8703B5E9}" type="pres">
      <dgm:prSet presAssocID="{B912AB44-3A21-488D-9976-04BCFBD525B1}" presName="Parent1" presStyleLbl="node1" presStyleIdx="0" presStyleCnt="6" custScaleX="116622" custScaleY="1126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4E1375-AA50-441F-B3C3-FEE922E1DB5F}" type="pres">
      <dgm:prSet presAssocID="{B912AB44-3A21-488D-9976-04BCFBD525B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7AEE94-3D9D-4D0E-8738-3FB6EE3D4B01}" type="pres">
      <dgm:prSet presAssocID="{B912AB44-3A21-488D-9976-04BCFBD525B1}" presName="BalanceSpacing" presStyleCnt="0"/>
      <dgm:spPr/>
    </dgm:pt>
    <dgm:pt modelId="{51DACCA2-C573-4433-A601-921D55D8C21D}" type="pres">
      <dgm:prSet presAssocID="{B912AB44-3A21-488D-9976-04BCFBD525B1}" presName="BalanceSpacing1" presStyleCnt="0"/>
      <dgm:spPr/>
    </dgm:pt>
    <dgm:pt modelId="{0E52D275-2522-4B4A-BEFF-1774621D25F7}" type="pres">
      <dgm:prSet presAssocID="{3C3B0E2E-CCEF-4764-8413-B8336AEF5231}" presName="Accent1Text" presStyleLbl="node1" presStyleIdx="1" presStyleCnt="6"/>
      <dgm:spPr/>
      <dgm:t>
        <a:bodyPr/>
        <a:lstStyle/>
        <a:p>
          <a:endParaRPr lang="pt-PT"/>
        </a:p>
      </dgm:t>
    </dgm:pt>
    <dgm:pt modelId="{A589CAFA-66BA-42D0-93E1-A0AA841744A5}" type="pres">
      <dgm:prSet presAssocID="{3C3B0E2E-CCEF-4764-8413-B8336AEF5231}" presName="spaceBetweenRectangles" presStyleCnt="0"/>
      <dgm:spPr/>
    </dgm:pt>
    <dgm:pt modelId="{D2AB28C8-5CB9-484E-9E1E-07FAEFB1AF15}" type="pres">
      <dgm:prSet presAssocID="{111FC830-7DA1-42A3-8C04-3CEA7D75C3C6}" presName="composite" presStyleCnt="0"/>
      <dgm:spPr/>
    </dgm:pt>
    <dgm:pt modelId="{84DED910-611F-4D6C-8525-A0322280374E}" type="pres">
      <dgm:prSet presAssocID="{111FC830-7DA1-42A3-8C04-3CEA7D75C3C6}" presName="Parent1" presStyleLbl="node1" presStyleIdx="2" presStyleCnt="6" custScaleX="135463" custScaleY="102300" custLinFactNeighborX="-12491" custLinFactNeighborY="-5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3FBC94-240F-488F-9EC9-1AE622991B4B}" type="pres">
      <dgm:prSet presAssocID="{111FC830-7DA1-42A3-8C04-3CEA7D75C3C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078E10-31F9-4531-A507-DE88F1618D9D}" type="pres">
      <dgm:prSet presAssocID="{111FC830-7DA1-42A3-8C04-3CEA7D75C3C6}" presName="BalanceSpacing" presStyleCnt="0"/>
      <dgm:spPr/>
    </dgm:pt>
    <dgm:pt modelId="{CAFE48FB-53E3-4B7D-9CBE-03E315DD979B}" type="pres">
      <dgm:prSet presAssocID="{111FC830-7DA1-42A3-8C04-3CEA7D75C3C6}" presName="BalanceSpacing1" presStyleCnt="0"/>
      <dgm:spPr/>
    </dgm:pt>
    <dgm:pt modelId="{03147258-14FE-457A-9004-13FF3AA51B80}" type="pres">
      <dgm:prSet presAssocID="{8A1B008A-6A7D-482D-B802-477964D86ABA}" presName="Accent1Text" presStyleLbl="node1" presStyleIdx="3" presStyleCnt="6" custLinFactNeighborX="11193" custLinFactNeighborY="8030"/>
      <dgm:spPr/>
      <dgm:t>
        <a:bodyPr/>
        <a:lstStyle/>
        <a:p>
          <a:endParaRPr lang="pt-PT"/>
        </a:p>
      </dgm:t>
    </dgm:pt>
    <dgm:pt modelId="{FFAA8A97-CAB7-47BC-BE50-5F2730E7039B}" type="pres">
      <dgm:prSet presAssocID="{8A1B008A-6A7D-482D-B802-477964D86ABA}" presName="spaceBetweenRectangles" presStyleCnt="0"/>
      <dgm:spPr/>
    </dgm:pt>
    <dgm:pt modelId="{38B8E71D-8A41-4F23-AF59-8B0294795A68}" type="pres">
      <dgm:prSet presAssocID="{FDBFBCA1-D76A-4049-A207-3031619A72A1}" presName="composite" presStyleCnt="0"/>
      <dgm:spPr/>
    </dgm:pt>
    <dgm:pt modelId="{BFBF5D84-CECB-404B-8A75-DF212615535F}" type="pres">
      <dgm:prSet presAssocID="{FDBFBCA1-D76A-4049-A207-3031619A72A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EB79828-DC48-41DA-8D6B-519C5B02D369}" type="pres">
      <dgm:prSet presAssocID="{FDBFBCA1-D76A-4049-A207-3031619A72A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ADE374-4188-4C8C-AE29-6E62A6728420}" type="pres">
      <dgm:prSet presAssocID="{FDBFBCA1-D76A-4049-A207-3031619A72A1}" presName="BalanceSpacing" presStyleCnt="0"/>
      <dgm:spPr/>
    </dgm:pt>
    <dgm:pt modelId="{E7FFD28E-AC5F-411E-AD55-6B431E70E317}" type="pres">
      <dgm:prSet presAssocID="{FDBFBCA1-D76A-4049-A207-3031619A72A1}" presName="BalanceSpacing1" presStyleCnt="0"/>
      <dgm:spPr/>
    </dgm:pt>
    <dgm:pt modelId="{B6AC56F8-0461-41C9-A880-A4BE32A127FC}" type="pres">
      <dgm:prSet presAssocID="{D34D88F3-814C-4631-A44E-F75CA02D157F}" presName="Accent1Text" presStyleLbl="node1" presStyleIdx="5" presStyleCnt="6"/>
      <dgm:spPr/>
      <dgm:t>
        <a:bodyPr/>
        <a:lstStyle/>
        <a:p>
          <a:endParaRPr lang="pt-PT"/>
        </a:p>
      </dgm:t>
    </dgm:pt>
  </dgm:ptLst>
  <dgm:cxnLst>
    <dgm:cxn modelId="{9AE78172-8F7B-4A67-AEF0-BB7D536200F3}" srcId="{1DD76150-788D-4DC7-A3E0-C70B2CB30A76}" destId="{111FC830-7DA1-42A3-8C04-3CEA7D75C3C6}" srcOrd="1" destOrd="0" parTransId="{B68BAE47-DC3F-4B63-B97A-F63898487E95}" sibTransId="{8A1B008A-6A7D-482D-B802-477964D86ABA}"/>
    <dgm:cxn modelId="{81C2C232-2C4B-4612-9218-24F933842860}" type="presOf" srcId="{ACD2CF26-8A48-40A7-AA9A-D3F4AC1B6A6A}" destId="{BEB79828-DC48-41DA-8D6B-519C5B02D369}" srcOrd="0" destOrd="0" presId="urn:microsoft.com/office/officeart/2008/layout/AlternatingHexagons"/>
    <dgm:cxn modelId="{8F402979-C532-4109-89CF-DFEAD3DE41F5}" type="presOf" srcId="{FDBFBCA1-D76A-4049-A207-3031619A72A1}" destId="{BFBF5D84-CECB-404B-8A75-DF212615535F}" srcOrd="0" destOrd="0" presId="urn:microsoft.com/office/officeart/2008/layout/AlternatingHexagons"/>
    <dgm:cxn modelId="{5B59DFC6-4471-40DB-9F5E-779F807C42A1}" type="presOf" srcId="{D34D88F3-814C-4631-A44E-F75CA02D157F}" destId="{B6AC56F8-0461-41C9-A880-A4BE32A127FC}" srcOrd="0" destOrd="0" presId="urn:microsoft.com/office/officeart/2008/layout/AlternatingHexagons"/>
    <dgm:cxn modelId="{509D1154-0B70-42C8-8994-5A8EE789F9BF}" srcId="{FDBFBCA1-D76A-4049-A207-3031619A72A1}" destId="{ACD2CF26-8A48-40A7-AA9A-D3F4AC1B6A6A}" srcOrd="0" destOrd="0" parTransId="{C9010B08-F419-4BF1-8EA7-AEFDC751A2D7}" sibTransId="{76C34F31-C6CE-4F14-B2EC-0153C90FB0B6}"/>
    <dgm:cxn modelId="{0D6EF02C-E966-4F01-A56E-8B9F84E5A87D}" type="presOf" srcId="{1DD76150-788D-4DC7-A3E0-C70B2CB30A76}" destId="{CB5477EF-DB4F-40EB-B2FE-62146B1B0345}" srcOrd="0" destOrd="0" presId="urn:microsoft.com/office/officeart/2008/layout/AlternatingHexagons"/>
    <dgm:cxn modelId="{F39235FD-5C65-4B91-9592-173007965D73}" srcId="{111FC830-7DA1-42A3-8C04-3CEA7D75C3C6}" destId="{A2A095B2-0E28-4DD4-BEDF-5028C0E533D0}" srcOrd="0" destOrd="0" parTransId="{2BF7815C-6E05-4497-9DEA-2F4CE278C6B8}" sibTransId="{CF4ACA8B-E320-40B3-8F1D-0C10B3BC7E23}"/>
    <dgm:cxn modelId="{40CF58EA-3ED2-42DE-9B4C-CE580ABC93BF}" srcId="{1DD76150-788D-4DC7-A3E0-C70B2CB30A76}" destId="{B912AB44-3A21-488D-9976-04BCFBD525B1}" srcOrd="0" destOrd="0" parTransId="{BE30ACB0-9146-4CAB-9DE9-33B3C2ABFFAC}" sibTransId="{3C3B0E2E-CCEF-4764-8413-B8336AEF5231}"/>
    <dgm:cxn modelId="{65109695-2665-4107-A3A8-FAFE5332B7BA}" type="presOf" srcId="{8A1B008A-6A7D-482D-B802-477964D86ABA}" destId="{03147258-14FE-457A-9004-13FF3AA51B80}" srcOrd="0" destOrd="0" presId="urn:microsoft.com/office/officeart/2008/layout/AlternatingHexagons"/>
    <dgm:cxn modelId="{E87EB5A1-8BF6-4FA9-B215-41E6D4099382}" srcId="{B912AB44-3A21-488D-9976-04BCFBD525B1}" destId="{814D337C-704C-414E-B62A-6A70D56B4F01}" srcOrd="0" destOrd="0" parTransId="{1DB1483F-CAB9-4DFA-9D83-19150729A333}" sibTransId="{910C0303-8690-4B65-ADBD-13DB786F9880}"/>
    <dgm:cxn modelId="{747A7981-E7F8-4130-B870-555D3EA8B65D}" type="presOf" srcId="{3C3B0E2E-CCEF-4764-8413-B8336AEF5231}" destId="{0E52D275-2522-4B4A-BEFF-1774621D25F7}" srcOrd="0" destOrd="0" presId="urn:microsoft.com/office/officeart/2008/layout/AlternatingHexagons"/>
    <dgm:cxn modelId="{A35ED2CC-755E-4F35-A510-6AA0DA5A2734}" type="presOf" srcId="{111FC830-7DA1-42A3-8C04-3CEA7D75C3C6}" destId="{84DED910-611F-4D6C-8525-A0322280374E}" srcOrd="0" destOrd="0" presId="urn:microsoft.com/office/officeart/2008/layout/AlternatingHexagons"/>
    <dgm:cxn modelId="{2DC11791-D9F0-4BE1-A2B0-A7F3DF184B24}" type="presOf" srcId="{B912AB44-3A21-488D-9976-04BCFBD525B1}" destId="{DBF7E644-A392-471E-98AA-FC2B8703B5E9}" srcOrd="0" destOrd="0" presId="urn:microsoft.com/office/officeart/2008/layout/AlternatingHexagons"/>
    <dgm:cxn modelId="{B4AA3F23-53A0-48E4-9EF4-048471F2B73D}" type="presOf" srcId="{A2A095B2-0E28-4DD4-BEDF-5028C0E533D0}" destId="{EB3FBC94-240F-488F-9EC9-1AE622991B4B}" srcOrd="0" destOrd="0" presId="urn:microsoft.com/office/officeart/2008/layout/AlternatingHexagons"/>
    <dgm:cxn modelId="{CFCE166D-E9D9-48D4-AA05-ED0BF2346694}" type="presOf" srcId="{814D337C-704C-414E-B62A-6A70D56B4F01}" destId="{D34E1375-AA50-441F-B3C3-FEE922E1DB5F}" srcOrd="0" destOrd="0" presId="urn:microsoft.com/office/officeart/2008/layout/AlternatingHexagons"/>
    <dgm:cxn modelId="{8577A33D-3B57-49AB-97D0-70068CE8AF62}" srcId="{1DD76150-788D-4DC7-A3E0-C70B2CB30A76}" destId="{FDBFBCA1-D76A-4049-A207-3031619A72A1}" srcOrd="2" destOrd="0" parTransId="{EF80116C-E35D-4412-B64B-1A84BD8C7508}" sibTransId="{D34D88F3-814C-4631-A44E-F75CA02D157F}"/>
    <dgm:cxn modelId="{0B70B6BB-3F90-4752-9CB8-376F66E4FAD8}" type="presParOf" srcId="{CB5477EF-DB4F-40EB-B2FE-62146B1B0345}" destId="{02B71041-F737-44C0-8F73-94D86F2AD83F}" srcOrd="0" destOrd="0" presId="urn:microsoft.com/office/officeart/2008/layout/AlternatingHexagons"/>
    <dgm:cxn modelId="{05EE8CA3-1ED2-40DA-82B2-E4B22BF39B6E}" type="presParOf" srcId="{02B71041-F737-44C0-8F73-94D86F2AD83F}" destId="{DBF7E644-A392-471E-98AA-FC2B8703B5E9}" srcOrd="0" destOrd="0" presId="urn:microsoft.com/office/officeart/2008/layout/AlternatingHexagons"/>
    <dgm:cxn modelId="{4C3384B1-A093-45AF-9A8B-F924ABCD8721}" type="presParOf" srcId="{02B71041-F737-44C0-8F73-94D86F2AD83F}" destId="{D34E1375-AA50-441F-B3C3-FEE922E1DB5F}" srcOrd="1" destOrd="0" presId="urn:microsoft.com/office/officeart/2008/layout/AlternatingHexagons"/>
    <dgm:cxn modelId="{930D8A61-3A20-458E-817D-B1CF52F6A1D0}" type="presParOf" srcId="{02B71041-F737-44C0-8F73-94D86F2AD83F}" destId="{247AEE94-3D9D-4D0E-8738-3FB6EE3D4B01}" srcOrd="2" destOrd="0" presId="urn:microsoft.com/office/officeart/2008/layout/AlternatingHexagons"/>
    <dgm:cxn modelId="{CB4DBDA4-AE31-44D3-A82A-5D8E5A4506BB}" type="presParOf" srcId="{02B71041-F737-44C0-8F73-94D86F2AD83F}" destId="{51DACCA2-C573-4433-A601-921D55D8C21D}" srcOrd="3" destOrd="0" presId="urn:microsoft.com/office/officeart/2008/layout/AlternatingHexagons"/>
    <dgm:cxn modelId="{672D3BC3-A909-455A-88C9-84EE17A8E037}" type="presParOf" srcId="{02B71041-F737-44C0-8F73-94D86F2AD83F}" destId="{0E52D275-2522-4B4A-BEFF-1774621D25F7}" srcOrd="4" destOrd="0" presId="urn:microsoft.com/office/officeart/2008/layout/AlternatingHexagons"/>
    <dgm:cxn modelId="{0103CC2E-3681-4FE8-8425-D4D8D1350FA2}" type="presParOf" srcId="{CB5477EF-DB4F-40EB-B2FE-62146B1B0345}" destId="{A589CAFA-66BA-42D0-93E1-A0AA841744A5}" srcOrd="1" destOrd="0" presId="urn:microsoft.com/office/officeart/2008/layout/AlternatingHexagons"/>
    <dgm:cxn modelId="{FF883EFB-1A32-47C8-972E-578CB32131FA}" type="presParOf" srcId="{CB5477EF-DB4F-40EB-B2FE-62146B1B0345}" destId="{D2AB28C8-5CB9-484E-9E1E-07FAEFB1AF15}" srcOrd="2" destOrd="0" presId="urn:microsoft.com/office/officeart/2008/layout/AlternatingHexagons"/>
    <dgm:cxn modelId="{F5F60454-4630-44D5-ABFF-69BBFCE8DBB8}" type="presParOf" srcId="{D2AB28C8-5CB9-484E-9E1E-07FAEFB1AF15}" destId="{84DED910-611F-4D6C-8525-A0322280374E}" srcOrd="0" destOrd="0" presId="urn:microsoft.com/office/officeart/2008/layout/AlternatingHexagons"/>
    <dgm:cxn modelId="{9448EA74-1F52-4136-86A3-AE58DB088B9B}" type="presParOf" srcId="{D2AB28C8-5CB9-484E-9E1E-07FAEFB1AF15}" destId="{EB3FBC94-240F-488F-9EC9-1AE622991B4B}" srcOrd="1" destOrd="0" presId="urn:microsoft.com/office/officeart/2008/layout/AlternatingHexagons"/>
    <dgm:cxn modelId="{9AFBFE5A-52E4-4357-85FF-C6BAD80AEDD8}" type="presParOf" srcId="{D2AB28C8-5CB9-484E-9E1E-07FAEFB1AF15}" destId="{D2078E10-31F9-4531-A507-DE88F1618D9D}" srcOrd="2" destOrd="0" presId="urn:microsoft.com/office/officeart/2008/layout/AlternatingHexagons"/>
    <dgm:cxn modelId="{643FBF4E-2D45-493E-89C0-F82F264EE49F}" type="presParOf" srcId="{D2AB28C8-5CB9-484E-9E1E-07FAEFB1AF15}" destId="{CAFE48FB-53E3-4B7D-9CBE-03E315DD979B}" srcOrd="3" destOrd="0" presId="urn:microsoft.com/office/officeart/2008/layout/AlternatingHexagons"/>
    <dgm:cxn modelId="{71E4C725-DA6A-49DE-BAD4-D424ABAD64CF}" type="presParOf" srcId="{D2AB28C8-5CB9-484E-9E1E-07FAEFB1AF15}" destId="{03147258-14FE-457A-9004-13FF3AA51B80}" srcOrd="4" destOrd="0" presId="urn:microsoft.com/office/officeart/2008/layout/AlternatingHexagons"/>
    <dgm:cxn modelId="{D3699C15-020E-489F-A0A1-289AFA98FEA1}" type="presParOf" srcId="{CB5477EF-DB4F-40EB-B2FE-62146B1B0345}" destId="{FFAA8A97-CAB7-47BC-BE50-5F2730E7039B}" srcOrd="3" destOrd="0" presId="urn:microsoft.com/office/officeart/2008/layout/AlternatingHexagons"/>
    <dgm:cxn modelId="{F1D9AB1F-3CA1-4838-89E0-19F1F76F12BE}" type="presParOf" srcId="{CB5477EF-DB4F-40EB-B2FE-62146B1B0345}" destId="{38B8E71D-8A41-4F23-AF59-8B0294795A68}" srcOrd="4" destOrd="0" presId="urn:microsoft.com/office/officeart/2008/layout/AlternatingHexagons"/>
    <dgm:cxn modelId="{D79B2FDA-3870-402D-B819-9DEAA7969E7A}" type="presParOf" srcId="{38B8E71D-8A41-4F23-AF59-8B0294795A68}" destId="{BFBF5D84-CECB-404B-8A75-DF212615535F}" srcOrd="0" destOrd="0" presId="urn:microsoft.com/office/officeart/2008/layout/AlternatingHexagons"/>
    <dgm:cxn modelId="{B1505126-1315-49C7-9B51-65F32D634EFF}" type="presParOf" srcId="{38B8E71D-8A41-4F23-AF59-8B0294795A68}" destId="{BEB79828-DC48-41DA-8D6B-519C5B02D369}" srcOrd="1" destOrd="0" presId="urn:microsoft.com/office/officeart/2008/layout/AlternatingHexagons"/>
    <dgm:cxn modelId="{B278C910-9B86-4F1C-811B-57899D2379A9}" type="presParOf" srcId="{38B8E71D-8A41-4F23-AF59-8B0294795A68}" destId="{26ADE374-4188-4C8C-AE29-6E62A6728420}" srcOrd="2" destOrd="0" presId="urn:microsoft.com/office/officeart/2008/layout/AlternatingHexagons"/>
    <dgm:cxn modelId="{16286702-8DBC-4D14-9F10-F3C7B0914A74}" type="presParOf" srcId="{38B8E71D-8A41-4F23-AF59-8B0294795A68}" destId="{E7FFD28E-AC5F-411E-AD55-6B431E70E317}" srcOrd="3" destOrd="0" presId="urn:microsoft.com/office/officeart/2008/layout/AlternatingHexagons"/>
    <dgm:cxn modelId="{DE293FEE-2EA5-46AF-A1BE-DECFCFA66DF8}" type="presParOf" srcId="{38B8E71D-8A41-4F23-AF59-8B0294795A68}" destId="{B6AC56F8-0461-41C9-A880-A4BE32A127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D910A-A6FA-4DAF-8B40-843213C205B3}">
      <dsp:nvSpPr>
        <dsp:cNvPr id="0" name=""/>
        <dsp:cNvSpPr/>
      </dsp:nvSpPr>
      <dsp:spPr>
        <a:xfrm>
          <a:off x="4739216" y="71056"/>
          <a:ext cx="5081290" cy="6218483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kern="1200" dirty="0" smtClean="0"/>
            <a:t>o</a:t>
          </a:r>
          <a:endParaRPr lang="pt-PT" sz="3300" kern="1200" dirty="0"/>
        </a:p>
      </dsp:txBody>
      <dsp:txXfrm>
        <a:off x="6569497" y="381981"/>
        <a:ext cx="1420728" cy="932772"/>
      </dsp:txXfrm>
    </dsp:sp>
    <dsp:sp modelId="{9C180E65-213B-4FD5-B039-E80CC9A0754A}">
      <dsp:nvSpPr>
        <dsp:cNvPr id="0" name=""/>
        <dsp:cNvSpPr/>
      </dsp:nvSpPr>
      <dsp:spPr>
        <a:xfrm>
          <a:off x="2705810" y="26517"/>
          <a:ext cx="5677546" cy="6297456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/>
        </a:p>
      </dsp:txBody>
      <dsp:txXfrm>
        <a:off x="4552432" y="404364"/>
        <a:ext cx="1984302" cy="1133542"/>
      </dsp:txXfrm>
    </dsp:sp>
    <dsp:sp modelId="{8E83820B-57EC-480D-ABFB-F89EEE326899}">
      <dsp:nvSpPr>
        <dsp:cNvPr id="0" name=""/>
        <dsp:cNvSpPr/>
      </dsp:nvSpPr>
      <dsp:spPr>
        <a:xfrm>
          <a:off x="3597168" y="1214333"/>
          <a:ext cx="3837978" cy="3837978"/>
        </a:xfrm>
        <a:prstGeom prst="ellipse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Centro Saúde</a:t>
          </a:r>
          <a:endParaRPr lang="pt-PT" sz="2000" b="1" kern="1200" dirty="0"/>
        </a:p>
      </dsp:txBody>
      <dsp:txXfrm>
        <a:off x="4621908" y="1502181"/>
        <a:ext cx="1788497" cy="863545"/>
      </dsp:txXfrm>
    </dsp:sp>
    <dsp:sp modelId="{433E9FBD-3B54-4497-948D-97AC94CB0D06}">
      <dsp:nvSpPr>
        <dsp:cNvPr id="0" name=""/>
        <dsp:cNvSpPr/>
      </dsp:nvSpPr>
      <dsp:spPr>
        <a:xfrm>
          <a:off x="4651601" y="2129025"/>
          <a:ext cx="1679320" cy="1734842"/>
        </a:xfrm>
        <a:prstGeom prst="ellipse">
          <a:avLst/>
        </a:prstGeom>
        <a:solidFill>
          <a:schemeClr val="accent4">
            <a:shade val="50000"/>
            <a:hueOff val="-104716"/>
            <a:satOff val="-3169"/>
            <a:lumOff val="208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Hospital</a:t>
          </a:r>
          <a:endParaRPr lang="pt-PT" sz="2000" b="1" kern="1200" dirty="0"/>
        </a:p>
      </dsp:txBody>
      <dsp:txXfrm>
        <a:off x="4897532" y="2562736"/>
        <a:ext cx="1187458" cy="86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4A8EF-C202-4207-B4D9-83FB863460EB}">
      <dsp:nvSpPr>
        <dsp:cNvPr id="0" name=""/>
        <dsp:cNvSpPr/>
      </dsp:nvSpPr>
      <dsp:spPr>
        <a:xfrm>
          <a:off x="3231" y="172777"/>
          <a:ext cx="2563601" cy="15381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Coordenação </a:t>
          </a:r>
          <a:r>
            <a:rPr lang="pt-PT" sz="1700" b="1" kern="1200" dirty="0" err="1">
              <a:latin typeface="Calibri"/>
              <a:ea typeface="+mn-ea"/>
              <a:cs typeface="+mn-cs"/>
            </a:rPr>
            <a:t>Taskforce</a:t>
          </a:r>
          <a:endParaRPr lang="pt-PT" sz="1700" b="1" kern="1200" dirty="0">
            <a:latin typeface="Calibri"/>
            <a:ea typeface="+mn-ea"/>
            <a:cs typeface="+mn-cs"/>
          </a:endParaRPr>
        </a:p>
      </dsp:txBody>
      <dsp:txXfrm>
        <a:off x="78318" y="247864"/>
        <a:ext cx="2413427" cy="1387987"/>
      </dsp:txXfrm>
    </dsp:sp>
    <dsp:sp modelId="{74544D14-E045-4F3A-AC49-EC4A74DC69DE}">
      <dsp:nvSpPr>
        <dsp:cNvPr id="0" name=""/>
        <dsp:cNvSpPr/>
      </dsp:nvSpPr>
      <dsp:spPr>
        <a:xfrm>
          <a:off x="2823193" y="172777"/>
          <a:ext cx="2563601" cy="15381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Gestão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Processo </a:t>
          </a:r>
          <a:r>
            <a:rPr lang="pt-PT" sz="1700" b="1" kern="1200" dirty="0" smtClean="0">
              <a:latin typeface="Calibri"/>
              <a:ea typeface="+mn-ea"/>
              <a:cs typeface="+mn-cs"/>
            </a:rPr>
            <a:t>Logístico</a:t>
          </a:r>
          <a:endParaRPr lang="pt-PT" sz="1700" b="1" kern="1200" dirty="0">
            <a:latin typeface="Calibri"/>
            <a:ea typeface="+mn-ea"/>
            <a:cs typeface="+mn-c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Armazenamento</a:t>
          </a:r>
        </a:p>
      </dsp:txBody>
      <dsp:txXfrm>
        <a:off x="2898280" y="247864"/>
        <a:ext cx="2413427" cy="1387987"/>
      </dsp:txXfrm>
    </dsp:sp>
    <dsp:sp modelId="{CEEA84CE-722C-49B6-ADC2-8B8BB2CACB83}">
      <dsp:nvSpPr>
        <dsp:cNvPr id="0" name=""/>
        <dsp:cNvSpPr/>
      </dsp:nvSpPr>
      <dsp:spPr>
        <a:xfrm>
          <a:off x="5669791" y="172777"/>
          <a:ext cx="2563601" cy="15381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Distribuição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Transporte </a:t>
          </a:r>
        </a:p>
      </dsp:txBody>
      <dsp:txXfrm>
        <a:off x="5744878" y="247864"/>
        <a:ext cx="2413427" cy="1387987"/>
      </dsp:txXfrm>
    </dsp:sp>
    <dsp:sp modelId="{8AF60A5A-7814-4695-89A4-D1EE34F950CE}">
      <dsp:nvSpPr>
        <dsp:cNvPr id="0" name=""/>
        <dsp:cNvSpPr/>
      </dsp:nvSpPr>
      <dsp:spPr>
        <a:xfrm>
          <a:off x="8463117" y="172777"/>
          <a:ext cx="2563601" cy="15381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Preparação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Hospital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ERPI / RNCCI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Centro de Vacinação</a:t>
          </a:r>
        </a:p>
      </dsp:txBody>
      <dsp:txXfrm>
        <a:off x="8538204" y="247864"/>
        <a:ext cx="2413427" cy="1387987"/>
      </dsp:txXfrm>
    </dsp:sp>
    <dsp:sp modelId="{17675CDD-38FA-4BCA-B70E-469CF7110B19}">
      <dsp:nvSpPr>
        <dsp:cNvPr id="0" name=""/>
        <dsp:cNvSpPr/>
      </dsp:nvSpPr>
      <dsp:spPr>
        <a:xfrm>
          <a:off x="3231" y="1967299"/>
          <a:ext cx="2563601" cy="153816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Emissão de Documentos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Fichas de Preparação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Modelos </a:t>
          </a:r>
          <a:r>
            <a:rPr lang="pt-PT" sz="1700" b="1" kern="1200" dirty="0" err="1" smtClean="0">
              <a:latin typeface="Calibri"/>
              <a:ea typeface="+mn-ea"/>
              <a:cs typeface="+mn-cs"/>
            </a:rPr>
            <a:t>Farmacovigilância</a:t>
          </a:r>
          <a:endParaRPr lang="pt-PT" sz="1700" b="1" kern="1200" dirty="0">
            <a:latin typeface="Calibri"/>
            <a:ea typeface="+mn-ea"/>
            <a:cs typeface="+mn-cs"/>
          </a:endParaRPr>
        </a:p>
      </dsp:txBody>
      <dsp:txXfrm>
        <a:off x="78318" y="2042386"/>
        <a:ext cx="2413427" cy="1387987"/>
      </dsp:txXfrm>
    </dsp:sp>
    <dsp:sp modelId="{C03FD11A-6D30-43DD-8CC6-158C6C1E8628}">
      <dsp:nvSpPr>
        <dsp:cNvPr id="0" name=""/>
        <dsp:cNvSpPr/>
      </dsp:nvSpPr>
      <dsp:spPr>
        <a:xfrm>
          <a:off x="2823193" y="1967299"/>
          <a:ext cx="2563601" cy="15381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Colaboração nos </a:t>
          </a:r>
          <a:r>
            <a:rPr lang="pt-PT" sz="1700" b="1" kern="1200" dirty="0" smtClean="0">
              <a:latin typeface="Calibri"/>
              <a:ea typeface="+mn-ea"/>
              <a:cs typeface="+mn-cs"/>
            </a:rPr>
            <a:t>Inquéritos</a:t>
          </a:r>
          <a:endParaRPr lang="pt-PT" sz="1700" b="1" kern="1200" dirty="0">
            <a:latin typeface="Calibri"/>
            <a:ea typeface="+mn-ea"/>
            <a:cs typeface="+mn-cs"/>
          </a:endParaRPr>
        </a:p>
      </dsp:txBody>
      <dsp:txXfrm>
        <a:off x="2898280" y="2042386"/>
        <a:ext cx="2413427" cy="1387987"/>
      </dsp:txXfrm>
    </dsp:sp>
    <dsp:sp modelId="{B4C1FFFD-6D12-4110-91FA-05063EC4EACF}">
      <dsp:nvSpPr>
        <dsp:cNvPr id="0" name=""/>
        <dsp:cNvSpPr/>
      </dsp:nvSpPr>
      <dsp:spPr>
        <a:xfrm>
          <a:off x="5643155" y="1967299"/>
          <a:ext cx="2563601" cy="15381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Centralização da </a:t>
          </a:r>
          <a:r>
            <a:rPr lang="pt-PT" sz="1700" b="1" kern="1200" dirty="0" err="1">
              <a:latin typeface="Calibri"/>
              <a:ea typeface="+mn-ea"/>
              <a:cs typeface="+mn-cs"/>
            </a:rPr>
            <a:t>Farmacovigilância</a:t>
          </a:r>
          <a:endParaRPr lang="pt-PT" sz="1700" b="1" kern="1200" dirty="0">
            <a:latin typeface="Calibri"/>
            <a:ea typeface="+mn-ea"/>
            <a:cs typeface="+mn-cs"/>
          </a:endParaRPr>
        </a:p>
      </dsp:txBody>
      <dsp:txXfrm>
        <a:off x="5718242" y="2042386"/>
        <a:ext cx="2413427" cy="1387987"/>
      </dsp:txXfrm>
    </dsp:sp>
    <dsp:sp modelId="{4127F593-F162-417E-B7E8-352ADD0890AD}">
      <dsp:nvSpPr>
        <dsp:cNvPr id="0" name=""/>
        <dsp:cNvSpPr/>
      </dsp:nvSpPr>
      <dsp:spPr>
        <a:xfrm>
          <a:off x="8463117" y="1967299"/>
          <a:ext cx="2563601" cy="15381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kern="1200" dirty="0">
              <a:latin typeface="Calibri"/>
              <a:ea typeface="+mn-ea"/>
              <a:cs typeface="+mn-cs"/>
            </a:rPr>
            <a:t>Coordenação e Integração de Equipas</a:t>
          </a:r>
        </a:p>
      </dsp:txBody>
      <dsp:txXfrm>
        <a:off x="8538204" y="2042386"/>
        <a:ext cx="2413427" cy="1387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7E644-A392-471E-98AA-FC2B8703B5E9}">
      <dsp:nvSpPr>
        <dsp:cNvPr id="0" name=""/>
        <dsp:cNvSpPr/>
      </dsp:nvSpPr>
      <dsp:spPr>
        <a:xfrm rot="5400000">
          <a:off x="2075542" y="523354"/>
          <a:ext cx="1599335" cy="14410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Cuidados Primários</a:t>
          </a:r>
        </a:p>
      </dsp:txBody>
      <dsp:txXfrm rot="-5400000">
        <a:off x="2382972" y="697582"/>
        <a:ext cx="984474" cy="1092603"/>
      </dsp:txXfrm>
    </dsp:sp>
    <dsp:sp modelId="{D34E1375-AA50-441F-B3C3-FEE922E1DB5F}">
      <dsp:nvSpPr>
        <dsp:cNvPr id="0" name=""/>
        <dsp:cNvSpPr/>
      </dsp:nvSpPr>
      <dsp:spPr>
        <a:xfrm>
          <a:off x="3530539" y="817791"/>
          <a:ext cx="1585061" cy="85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700" kern="1200"/>
        </a:p>
      </dsp:txBody>
      <dsp:txXfrm>
        <a:off x="3530539" y="817791"/>
        <a:ext cx="1585061" cy="852183"/>
      </dsp:txXfrm>
    </dsp:sp>
    <dsp:sp modelId="{0E52D275-2522-4B4A-BEFF-1774621D25F7}">
      <dsp:nvSpPr>
        <dsp:cNvPr id="0" name=""/>
        <dsp:cNvSpPr/>
      </dsp:nvSpPr>
      <dsp:spPr>
        <a:xfrm rot="5400000">
          <a:off x="830537" y="626050"/>
          <a:ext cx="1420306" cy="12356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/>
            <a:t>ULS</a:t>
          </a:r>
        </a:p>
      </dsp:txBody>
      <dsp:txXfrm rot="-5400000">
        <a:off x="1115415" y="755061"/>
        <a:ext cx="850550" cy="977644"/>
      </dsp:txXfrm>
    </dsp:sp>
    <dsp:sp modelId="{84DED910-611F-4D6C-8525-A0322280374E}">
      <dsp:nvSpPr>
        <dsp:cNvPr id="0" name=""/>
        <dsp:cNvSpPr/>
      </dsp:nvSpPr>
      <dsp:spPr>
        <a:xfrm rot="5400000">
          <a:off x="1324560" y="1711179"/>
          <a:ext cx="1452973" cy="167387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Farmácia Comunitária</a:t>
          </a:r>
        </a:p>
      </dsp:txBody>
      <dsp:txXfrm rot="-5400000">
        <a:off x="1493090" y="2063789"/>
        <a:ext cx="1115914" cy="968649"/>
      </dsp:txXfrm>
    </dsp:sp>
    <dsp:sp modelId="{EB3FBC94-240F-488F-9EC9-1AE622991B4B}">
      <dsp:nvSpPr>
        <dsp:cNvPr id="0" name=""/>
        <dsp:cNvSpPr/>
      </dsp:nvSpPr>
      <dsp:spPr>
        <a:xfrm>
          <a:off x="2499" y="2129195"/>
          <a:ext cx="1533930" cy="85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700" kern="1200"/>
        </a:p>
      </dsp:txBody>
      <dsp:txXfrm>
        <a:off x="2499" y="2129195"/>
        <a:ext cx="1533930" cy="852183"/>
      </dsp:txXfrm>
    </dsp:sp>
    <dsp:sp modelId="{03147258-14FE-457A-9004-13FF3AA51B80}">
      <dsp:nvSpPr>
        <dsp:cNvPr id="0" name=""/>
        <dsp:cNvSpPr/>
      </dsp:nvSpPr>
      <dsp:spPr>
        <a:xfrm rot="5400000">
          <a:off x="2968068" y="2051505"/>
          <a:ext cx="1420306" cy="12356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/>
            <a:t>Hospital</a:t>
          </a:r>
        </a:p>
      </dsp:txBody>
      <dsp:txXfrm rot="-5400000">
        <a:off x="3252946" y="2180516"/>
        <a:ext cx="850550" cy="977644"/>
      </dsp:txXfrm>
    </dsp:sp>
    <dsp:sp modelId="{BFBF5D84-CECB-404B-8A75-DF212615535F}">
      <dsp:nvSpPr>
        <dsp:cNvPr id="0" name=""/>
        <dsp:cNvSpPr/>
      </dsp:nvSpPr>
      <dsp:spPr>
        <a:xfrm rot="5400000">
          <a:off x="2165057" y="3159343"/>
          <a:ext cx="1420306" cy="12356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ERPI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RNCCI</a:t>
          </a:r>
        </a:p>
      </dsp:txBody>
      <dsp:txXfrm rot="-5400000">
        <a:off x="2449935" y="3288354"/>
        <a:ext cx="850550" cy="977644"/>
      </dsp:txXfrm>
    </dsp:sp>
    <dsp:sp modelId="{BEB79828-DC48-41DA-8D6B-519C5B02D369}">
      <dsp:nvSpPr>
        <dsp:cNvPr id="0" name=""/>
        <dsp:cNvSpPr/>
      </dsp:nvSpPr>
      <dsp:spPr>
        <a:xfrm>
          <a:off x="3530539" y="3351085"/>
          <a:ext cx="1585061" cy="85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700" kern="1200" dirty="0"/>
        </a:p>
      </dsp:txBody>
      <dsp:txXfrm>
        <a:off x="3530539" y="3351085"/>
        <a:ext cx="1585061" cy="852183"/>
      </dsp:txXfrm>
    </dsp:sp>
    <dsp:sp modelId="{B6AC56F8-0461-41C9-A880-A4BE32A127FC}">
      <dsp:nvSpPr>
        <dsp:cNvPr id="0" name=""/>
        <dsp:cNvSpPr/>
      </dsp:nvSpPr>
      <dsp:spPr>
        <a:xfrm rot="5400000">
          <a:off x="830537" y="3159343"/>
          <a:ext cx="1420306" cy="12356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 rot="-5400000">
        <a:off x="1115415" y="3288354"/>
        <a:ext cx="850550" cy="977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432E-0470-4A49-93C1-4B50E92D754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03AA-5CD5-4AAA-B0C7-36E5F33C20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9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501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fld id="{50EB0F2D-B2F6-473F-A696-B91F06439ECE}" type="slidenum">
              <a:rPr lang="pt-PT" smtClean="0">
                <a:solidFill>
                  <a:prstClr val="black"/>
                </a:solidFill>
              </a:rPr>
              <a:pPr defTabSz="914400">
                <a:defRPr/>
              </a:pPr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A86C2-1E50-4F87-8A78-6EB0884DF651}" type="slidenum">
              <a:rPr lang="pt-PT" smtClean="0">
                <a:solidFill>
                  <a:prstClr val="black"/>
                </a:solidFill>
              </a:rPr>
              <a:pPr/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8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61078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6496561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63680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561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659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278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11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503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413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96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360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770933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986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71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09148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53949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78607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91011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59021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51618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6001"/>
      </p:ext>
    </p:extLst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1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4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6957783"/>
      </p:ext>
    </p:extLst>
  </p:cSld>
  <p:clrMapOvr>
    <a:masterClrMapping/>
  </p:clrMapOvr>
  <p:transition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95102"/>
      </p:ext>
    </p:extLst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45395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37538"/>
      </p:ext>
    </p:extLst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99953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84607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6707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0354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40799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70101"/>
      </p:ext>
    </p:extLst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047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4852797"/>
      </p:ext>
    </p:extLst>
  </p:cSld>
  <p:clrMapOvr>
    <a:masterClrMapping/>
  </p:clrMapOvr>
  <p:transition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87061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95953"/>
      </p:ext>
    </p:extLst>
  </p:cSld>
  <p:clrMapOvr>
    <a:masterClrMapping/>
  </p:clrMapOvr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39768"/>
      </p:ext>
    </p:extLst>
  </p:cSld>
  <p:clrMapOvr>
    <a:masterClrMapping/>
  </p:clrMapOvr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678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6154554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9548768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16453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7340010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3278196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2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068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772049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98131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8077593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1180995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1EDE-91D7-4215-94D9-72CC912BEAA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7167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556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6909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5577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188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796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181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44346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5400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759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834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446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4991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3203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1487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8716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2283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3151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226290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3795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33898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4805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4535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6991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5705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89950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08864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3834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361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090788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0268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2274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579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1090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33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467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94156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3078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57750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818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74629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46201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02540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7394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406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6914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5079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41521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50413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44014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418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43416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52827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10027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1134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57530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27696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70636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38703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71125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24730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586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8685362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9539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2109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19041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67601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44655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9659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09618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61695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9543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29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29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315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0502188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30593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86152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12815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99631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77633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66905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83057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26.02.2021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pt-PT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02743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3748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991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/>
              <a:t>26.02.2021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10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AD933-755C-4BED-93DC-57A2519DB8B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400"/>
              <a:t>26.02.2021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AA9EF66-F277-4275-BB69-CBF8F9F30E0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907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18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088F1A-F833-456F-B8C0-CF0DD45E6FC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30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E36912-3D31-4BF8-B738-9E079DBDC854}" type="datetimeFigureOut">
              <a:rPr lang="pt-PT" smtClean="0">
                <a:solidFill>
                  <a:srgbClr val="ACCBF9"/>
                </a:solidFill>
              </a:rPr>
              <a:pPr/>
              <a:t>26.02.2021</a:t>
            </a:fld>
            <a:endParaRPr lang="pt-PT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2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ransition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23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90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73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42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130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4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>
                <a:solidFill>
                  <a:srgbClr val="903163"/>
                </a:solidFill>
              </a:rPr>
              <a:pPr/>
              <a:t>26.02.2021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‹nº›</a:t>
            </a:fld>
            <a:endParaRPr lang="pt-PT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151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/url?sa=i&amp;url=https://agronerd.com.br/quais-sao-seus-objetivos-para-o-futuro-2/&amp;psig=AOvVaw23iXDbiGnaaQHktQXDOAlp&amp;ust=1596280182886000&amp;source=images&amp;cd=vfe&amp;ved=0CAIQjRxqFwoTCLiZkZyt9-oCFQAAAAAdAAAAABA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879A26B8-6C4E-452B-ADD3-ED324A7AB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9B4167E1-E2B0-4192-8DA2-6967DDFF87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2379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54" y="2830848"/>
            <a:ext cx="4968489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Juntos somos mais Fortes Continuidade de Cuidados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D03E4FEE-2E6A-44AB-B6BA-C1AD0CD6D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457200"/>
            <a:ext cx="5605811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9" name="Rectangle 124">
            <a:extLst>
              <a:ext uri="{FF2B5EF4-FFF2-40B4-BE49-F238E27FC236}">
                <a16:creationId xmlns="" xmlns:a16="http://schemas.microsoft.com/office/drawing/2014/main" id="{0817EB59-13B3-43DA-9B91-A7CC174A6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44320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C8C9C743-AF1D-4FDD-B51A-A668C3BF797E}"/>
              </a:ext>
            </a:extLst>
          </p:cNvPr>
          <p:cNvSpPr txBox="1"/>
          <p:nvPr/>
        </p:nvSpPr>
        <p:spPr>
          <a:xfrm>
            <a:off x="783387" y="2588931"/>
            <a:ext cx="4947221" cy="331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 smtClean="0">
                <a:solidFill>
                  <a:srgbClr val="FFFFFF"/>
                </a:solidFill>
              </a:rPr>
              <a:t>Sandra Queimdo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Unidade </a:t>
            </a:r>
            <a:r>
              <a:rPr lang="en-US" dirty="0">
                <a:solidFill>
                  <a:srgbClr val="FFFFFF"/>
                </a:solidFill>
              </a:rPr>
              <a:t>Local de Saúde de Castelo </a:t>
            </a:r>
            <a:r>
              <a:rPr lang="en-US" dirty="0" smtClean="0">
                <a:solidFill>
                  <a:srgbClr val="FFFFFF"/>
                </a:solidFill>
              </a:rPr>
              <a:t>Branco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84D2B18-BE0D-4685-860E-3EE1B31C2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61" y="2028932"/>
            <a:ext cx="6052343" cy="2617637"/>
          </a:xfrm>
          <a:prstGeom prst="rect">
            <a:avLst/>
          </a:prstGeom>
        </p:spPr>
      </p:pic>
      <p:pic>
        <p:nvPicPr>
          <p:cNvPr id="43" name="Imagem 42" descr="Uma imagem com símbolo&#10;&#10;Descrição gerada automaticamente">
            <a:extLst>
              <a:ext uri="{FF2B5EF4-FFF2-40B4-BE49-F238E27FC236}">
                <a16:creationId xmlns="" xmlns:a16="http://schemas.microsoft.com/office/drawing/2014/main" id="{CFDC1CD1-77FC-40AA-972D-75045CA80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94" y="5168142"/>
            <a:ext cx="1554625" cy="777313"/>
          </a:xfrm>
          <a:prstGeom prst="rect">
            <a:avLst/>
          </a:prstGeom>
        </p:spPr>
      </p:pic>
      <p:pic>
        <p:nvPicPr>
          <p:cNvPr id="44" name="Imagem 43" descr="Uma imagem com edifício, sala, símbolo, propriedade&#10;&#10;Descrição gerada automaticamente">
            <a:extLst>
              <a:ext uri="{FF2B5EF4-FFF2-40B4-BE49-F238E27FC236}">
                <a16:creationId xmlns="" xmlns:a16="http://schemas.microsoft.com/office/drawing/2014/main" id="{E46A3BC3-78B4-4D1F-AEF9-86FF9D7DE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28" y="4986733"/>
            <a:ext cx="1005319" cy="11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2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DBD4729-DBDF-40A6-9BA4-E4C97EF6D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55125130-F4AB-465E-8AE2-E583FCAAB2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="" xmlns:a16="http://schemas.microsoft.com/office/drawing/2014/main" id="{E0BA65A2-0302-4468-ADA7-9EC3F9593F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259A422-0023-4292-8200-E080556F3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2413CA5-4739-4BC9-8BB3-B0A4928D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="" xmlns:a16="http://schemas.microsoft.com/office/drawing/2014/main" id="{15C0EDAF-7417-4D9E-A7CA-8FD02B28D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62" r="8216"/>
          <a:stretch/>
        </p:blipFill>
        <p:spPr>
          <a:xfrm>
            <a:off x="2129883" y="419115"/>
            <a:ext cx="7538224" cy="5958825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12B968A5-23C2-4A41-97ED-8A553210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2" y="6384766"/>
            <a:ext cx="10525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5B0173C-3BB0-4EF3-851D-863413CFD274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CE6410-10C3-44D2-AE97-3D316EDF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800" dirty="0" smtClean="0"/>
              <a:t>3 - Integração de Cuidados</a:t>
            </a:r>
            <a:endParaRPr lang="pt-PT" sz="1800" dirty="0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="" xmlns:a16="http://schemas.microsoft.com/office/drawing/2014/main" id="{F4A97100-9B0B-4B33-B317-822E405262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78" r="8134"/>
          <a:stretch/>
        </p:blipFill>
        <p:spPr>
          <a:xfrm>
            <a:off x="972827" y="1979738"/>
            <a:ext cx="5071134" cy="4091302"/>
          </a:xfrm>
          <a:prstGeom prst="rect">
            <a:avLst/>
          </a:prstGeom>
        </p:spPr>
      </p:pic>
      <p:pic>
        <p:nvPicPr>
          <p:cNvPr id="7" name="Marcador de Posição de Conteúdo 6">
            <a:extLst>
              <a:ext uri="{FF2B5EF4-FFF2-40B4-BE49-F238E27FC236}">
                <a16:creationId xmlns="" xmlns:a16="http://schemas.microsoft.com/office/drawing/2014/main" id="{0455C111-7B71-4332-B58E-6D9C02042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28815" y="1984917"/>
            <a:ext cx="5982160" cy="3766368"/>
          </a:xfrm>
          <a:prstGeom prst="rect">
            <a:avLst/>
          </a:prstGeom>
        </p:spPr>
      </p:pic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57EA9D36-5C85-43C9-AE0A-945B981B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11</a:t>
            </a:fld>
            <a:endParaRPr lang="pt-PT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15417" y="200722"/>
            <a:ext cx="10859913" cy="6396630"/>
            <a:chOff x="373894" y="116632"/>
            <a:chExt cx="8604448" cy="6480720"/>
          </a:xfrm>
        </p:grpSpPr>
        <p:grpSp>
          <p:nvGrpSpPr>
            <p:cNvPr id="15" name="Grupo 14"/>
            <p:cNvGrpSpPr/>
            <p:nvPr/>
          </p:nvGrpSpPr>
          <p:grpSpPr>
            <a:xfrm>
              <a:off x="373894" y="116632"/>
              <a:ext cx="8604448" cy="6480720"/>
              <a:chOff x="556142" y="260648"/>
              <a:chExt cx="8604448" cy="6480720"/>
            </a:xfrm>
          </p:grpSpPr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4162486827"/>
                  </p:ext>
                </p:extLst>
              </p:nvPr>
            </p:nvGraphicFramePr>
            <p:xfrm>
              <a:off x="556142" y="260648"/>
              <a:ext cx="8604448" cy="64807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5" name="CaixaDeTexto 4"/>
              <p:cNvSpPr txBox="1"/>
              <p:nvPr/>
            </p:nvSpPr>
            <p:spPr>
              <a:xfrm rot="5400000">
                <a:off x="5225775" y="3061174"/>
                <a:ext cx="1757659" cy="560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pt-PT" sz="2000" b="1" dirty="0" smtClean="0">
                    <a:solidFill>
                      <a:prstClr val="white"/>
                    </a:solidFill>
                  </a:rPr>
                  <a:t>Cuidados paliativos</a:t>
                </a:r>
                <a:endParaRPr lang="pt-PT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4516269" y="4376028"/>
                <a:ext cx="1234392" cy="405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pt-PT" sz="2000" b="1" dirty="0" smtClean="0">
                    <a:solidFill>
                      <a:prstClr val="white"/>
                    </a:solidFill>
                  </a:rPr>
                  <a:t>UCCCB</a:t>
                </a:r>
                <a:endParaRPr lang="pt-PT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 rot="16200000">
                <a:off x="2920066" y="3292473"/>
                <a:ext cx="1975574" cy="560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pt-PT" sz="2000" b="1" dirty="0" smtClean="0">
                    <a:solidFill>
                      <a:prstClr val="white"/>
                    </a:solidFill>
                  </a:rPr>
                  <a:t>Hospitalização domiciliária</a:t>
                </a:r>
                <a:endParaRPr lang="pt-PT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173310" y="692696"/>
                <a:ext cx="1584176" cy="530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pt-PT" sz="28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RNCCI</a:t>
                </a:r>
                <a:endParaRPr lang="pt-PT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4516269" y="5886170"/>
                <a:ext cx="1080120" cy="467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pt-PT" sz="2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ERPI</a:t>
                </a:r>
                <a:endParaRPr lang="pt-PT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611560" y="715169"/>
              <a:ext cx="2088232" cy="13681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11560" y="810291"/>
              <a:ext cx="1512168" cy="71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pt-PT" sz="2000" b="1" dirty="0" smtClean="0">
                  <a:solidFill>
                    <a:srgbClr val="660066"/>
                  </a:solidFill>
                </a:rPr>
                <a:t>Farmácia Comunitária</a:t>
              </a:r>
              <a:endParaRPr lang="pt-PT" sz="2000" b="1" dirty="0">
                <a:solidFill>
                  <a:srgbClr val="660066"/>
                </a:solidFill>
              </a:endParaRPr>
            </a:p>
          </p:txBody>
        </p:sp>
      </p:grpSp>
      <p:cxnSp>
        <p:nvCxnSpPr>
          <p:cNvPr id="21" name="Conexão recta unidireccional 20"/>
          <p:cNvCxnSpPr/>
          <p:nvPr/>
        </p:nvCxnSpPr>
        <p:spPr>
          <a:xfrm>
            <a:off x="2559689" y="2189479"/>
            <a:ext cx="672075" cy="258566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 rot="5400000">
            <a:off x="8898419" y="2947013"/>
            <a:ext cx="2077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PT" sz="5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ULSCB</a:t>
            </a:r>
            <a:endParaRPr lang="pt-PT" sz="5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1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ABF784AC-8A97-4D23-B205-9F68FBEF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="" xmlns:a16="http://schemas.microsoft.com/office/drawing/2014/main" id="{4E2BE1C6-398E-4202-81A6-CA25009B1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60" t="6645" r="8612" b="4110"/>
          <a:stretch/>
        </p:blipFill>
        <p:spPr>
          <a:xfrm>
            <a:off x="151459" y="490654"/>
            <a:ext cx="7332628" cy="5575607"/>
          </a:xfrm>
          <a:prstGeom prst="rect">
            <a:avLst/>
          </a:prstGeom>
        </p:spPr>
      </p:pic>
      <p:pic>
        <p:nvPicPr>
          <p:cNvPr id="5" name="Marcador de Posição de Conteúdo 5">
            <a:extLst>
              <a:ext uri="{FF2B5EF4-FFF2-40B4-BE49-F238E27FC236}">
                <a16:creationId xmlns="" xmlns:a16="http://schemas.microsoft.com/office/drawing/2014/main" id="{4E2BE1C6-398E-4202-81A6-CA25009B1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8561" t="21958" r="18941" b="62286"/>
          <a:stretch/>
        </p:blipFill>
        <p:spPr>
          <a:xfrm>
            <a:off x="7340034" y="1306470"/>
            <a:ext cx="3543305" cy="1288473"/>
          </a:xfrm>
          <a:prstGeom prst="rect">
            <a:avLst/>
          </a:prstGeom>
        </p:spPr>
      </p:pic>
      <p:sp>
        <p:nvSpPr>
          <p:cNvPr id="2" name="Seta curvada para cima 1"/>
          <p:cNvSpPr/>
          <p:nvPr/>
        </p:nvSpPr>
        <p:spPr>
          <a:xfrm>
            <a:off x="6132040" y="2741602"/>
            <a:ext cx="3231992" cy="9338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91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779924"/>
            <a:ext cx="4876800" cy="410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77" y="0"/>
            <a:ext cx="7839603" cy="65980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cxnSp>
        <p:nvCxnSpPr>
          <p:cNvPr id="6" name="Conexão recta 5"/>
          <p:cNvCxnSpPr/>
          <p:nvPr/>
        </p:nvCxnSpPr>
        <p:spPr>
          <a:xfrm>
            <a:off x="7626416" y="4460488"/>
            <a:ext cx="9154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8999037" y="5910151"/>
            <a:ext cx="1951463" cy="1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3916699" y="6155476"/>
            <a:ext cx="1025912" cy="22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" y="1326995"/>
            <a:ext cx="3805187" cy="17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3593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74A448-F9EB-400A-8C67-E84C1B1C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4 – </a:t>
            </a:r>
            <a:r>
              <a:rPr lang="pt-PT" sz="2000" dirty="0" smtClean="0"/>
              <a:t>Continuidade de Cuidados</a:t>
            </a:r>
            <a:endParaRPr lang="pt-PT" sz="2000" dirty="0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="" xmlns:a16="http://schemas.microsoft.com/office/drawing/2014/main" id="{76C8F3DF-EE10-4FFA-927C-F7B9016FEC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62" r="7878"/>
          <a:stretch/>
        </p:blipFill>
        <p:spPr>
          <a:xfrm>
            <a:off x="623569" y="2050227"/>
            <a:ext cx="5039733" cy="4071792"/>
          </a:xfrm>
          <a:prstGeom prst="rect">
            <a:avLst/>
          </a:prstGeom>
        </p:spPr>
      </p:pic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3FE1ACD2-1984-4F1A-B367-B3B5839D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15</a:t>
            </a:fld>
            <a:endParaRPr lang="pt-PT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" r="5109"/>
          <a:stretch/>
        </p:blipFill>
        <p:spPr bwMode="auto">
          <a:xfrm>
            <a:off x="5988207" y="1828800"/>
            <a:ext cx="5798633" cy="458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928117C-9446-4E7F-AE62-95E0F6DB5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4D30AFB-4D71-48B0-AA00-28EE92363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6A0B76F-8010-4C62-B4B6-C5FC438C0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FC936C0-4624-438D-BDD0-6B296BD640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08D4B6A-8113-4DFB-B82E-B60CAC8E0A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822E561-F97C-4CBB-A9A6-A6BF6317B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4AA00B-7B0F-43EE-A2D5-4A34ECA2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287655"/>
            <a:ext cx="3511233" cy="3450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5</a:t>
            </a:r>
            <a:r>
              <a:rPr lang="en-US" sz="1800" dirty="0" smtClean="0">
                <a:solidFill>
                  <a:srgbClr val="FFFFFF"/>
                </a:solidFill>
              </a:rPr>
              <a:t> - Projecto de entrega de Proximidade na ULS de Castelo Branco</a:t>
            </a:r>
            <a:r>
              <a:rPr lang="en-US" sz="1800" dirty="0" smtClean="0">
                <a:solidFill>
                  <a:srgbClr val="FFFFFF"/>
                </a:solidFill>
              </a:rPr>
              <a:t/>
            </a:r>
            <a:br>
              <a:rPr lang="en-US" sz="1800" dirty="0" smtClean="0">
                <a:solidFill>
                  <a:srgbClr val="FFFFFF"/>
                </a:solidFill>
              </a:rPr>
            </a:b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01B0E58-A5C8-4CDA-A2E0-35DF94E59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8622" y="457203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Marcador de Posição de Conteúdo 4">
            <a:extLst>
              <a:ext uri="{FF2B5EF4-FFF2-40B4-BE49-F238E27FC236}">
                <a16:creationId xmlns="" xmlns:a16="http://schemas.microsoft.com/office/drawing/2014/main" id="{DD8CF8F1-CD4C-42A6-AAAB-13CFCD6BC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2" t="9269" r="9475" b="4"/>
          <a:stretch/>
        </p:blipFill>
        <p:spPr>
          <a:xfrm>
            <a:off x="4332284" y="552197"/>
            <a:ext cx="7737949" cy="5861916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4E1E487C-9D72-4AC7-8550-2FFF8109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4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5B0173C-3BB0-4EF3-851D-863413CFD274}" type="slidenum">
              <a:rPr lang="en-US">
                <a:solidFill>
                  <a:schemeClr val="accent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80296" y="3977338"/>
            <a:ext cx="7104789" cy="214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719402" y="1340768"/>
            <a:ext cx="9601067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A prestação de Cuidados de Saúde de proximidade permite um contacto </a:t>
            </a:r>
            <a:r>
              <a:rPr lang="pt-PT" b="1" dirty="0" smtClean="0"/>
              <a:t>direto dos profissionais de saúde com o cidadão</a:t>
            </a:r>
            <a:r>
              <a:rPr lang="pt-PT" dirty="0" smtClean="0"/>
              <a:t> e com as comunidades, viabilizando uma resposta racional, em tempo útil e com  melhores resultados</a:t>
            </a:r>
            <a:endParaRPr lang="pt-PT" dirty="0"/>
          </a:p>
        </p:txBody>
      </p:sp>
      <p:sp>
        <p:nvSpPr>
          <p:cNvPr id="4" name="Seta para baixo 3"/>
          <p:cNvSpPr/>
          <p:nvPr/>
        </p:nvSpPr>
        <p:spPr>
          <a:xfrm>
            <a:off x="5433090" y="3212976"/>
            <a:ext cx="86849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2556360" y="4571722"/>
            <a:ext cx="5952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Farmacêutico hospitalar na cedência de medicamentos nos locais de proximidade do doente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8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79809" y="1342641"/>
            <a:ext cx="4782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pt-PT"/>
            </a:defPPr>
            <a:lvl1pPr algn="ctr">
              <a:defRPr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pt-PT" dirty="0"/>
              <a:t>Reorganização Estratégica</a:t>
            </a:r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39351" y="2566179"/>
            <a:ext cx="1057496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pt-PT" sz="1800" b="1" dirty="0" smtClean="0"/>
              <a:t>Envios </a:t>
            </a:r>
            <a:r>
              <a:rPr lang="pt-PT" sz="1800" b="1" dirty="0"/>
              <a:t>de </a:t>
            </a:r>
            <a:r>
              <a:rPr lang="pt-PT" sz="1800" b="1" dirty="0" smtClean="0"/>
              <a:t>Proximidade: entrega da medicação aos Centros de Saúde ou Farmácia Comunitária à escolha do utente</a:t>
            </a:r>
          </a:p>
          <a:p>
            <a:pPr indent="-342900" algn="just">
              <a:lnSpc>
                <a:spcPct val="200000"/>
              </a:lnSpc>
              <a:buAutoNum type="arabicPlain"/>
            </a:pPr>
            <a:endParaRPr lang="pt-PT" sz="1800" b="1" dirty="0" smtClean="0"/>
          </a:p>
          <a:p>
            <a:pPr marL="285750" indent="-2857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pt-PT" sz="1800" b="1" dirty="0" smtClean="0"/>
              <a:t>Consulta Farmacêutica via telefone com inquérito: monitorização </a:t>
            </a:r>
            <a:r>
              <a:rPr lang="pt-PT" sz="1800" b="1" dirty="0" err="1" smtClean="0"/>
              <a:t>farmacoterapêutica</a:t>
            </a:r>
            <a:r>
              <a:rPr lang="pt-PT" sz="1800" b="1" dirty="0" smtClean="0"/>
              <a:t>, </a:t>
            </a:r>
            <a:r>
              <a:rPr lang="pt-PT" sz="1800" b="1" dirty="0" err="1" smtClean="0"/>
              <a:t>farmacovigilância</a:t>
            </a:r>
            <a:r>
              <a:rPr lang="pt-PT" sz="1800" b="1" dirty="0" smtClean="0"/>
              <a:t>, adesão a terapêutica, </a:t>
            </a:r>
            <a:r>
              <a:rPr lang="pt-PT" sz="1800" b="1" dirty="0" err="1" smtClean="0"/>
              <a:t>interações</a:t>
            </a:r>
            <a:r>
              <a:rPr lang="pt-PT" sz="1800" b="1" dirty="0" smtClean="0"/>
              <a:t> medicamentosas</a:t>
            </a:r>
          </a:p>
        </p:txBody>
      </p:sp>
    </p:spTree>
    <p:extLst>
      <p:ext uri="{BB962C8B-B14F-4D97-AF65-F5344CB8AC3E}">
        <p14:creationId xmlns:p14="http://schemas.microsoft.com/office/powerpoint/2010/main" val="117923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19</a:t>
            </a:fld>
            <a:endParaRPr lang="pt-P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24" y="-53185"/>
            <a:ext cx="5022696" cy="703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4" y="457200"/>
            <a:ext cx="6946599" cy="544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2</a:t>
            </a:fld>
            <a:endParaRPr lang="pt-PT">
              <a:solidFill>
                <a:srgbClr val="90316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77" r="-2522" b="36583"/>
          <a:stretch/>
        </p:blipFill>
        <p:spPr bwMode="auto">
          <a:xfrm>
            <a:off x="385433" y="89358"/>
            <a:ext cx="5495825" cy="63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868" r="-2899"/>
          <a:stretch/>
        </p:blipFill>
        <p:spPr bwMode="auto">
          <a:xfrm>
            <a:off x="5758086" y="89358"/>
            <a:ext cx="6108336" cy="434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esquerda e para a direita 2"/>
          <p:cNvSpPr/>
          <p:nvPr/>
        </p:nvSpPr>
        <p:spPr>
          <a:xfrm>
            <a:off x="7845138" y="4904967"/>
            <a:ext cx="2171700" cy="6546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61809" y="5003223"/>
            <a:ext cx="17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9933FF"/>
                </a:solidFill>
              </a:rPr>
              <a:t>INTEGRAÇÃO</a:t>
            </a:r>
            <a:endParaRPr lang="pt-PT" dirty="0">
              <a:solidFill>
                <a:srgbClr val="9933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16839" y="5034397"/>
            <a:ext cx="184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9933FF"/>
                </a:solidFill>
              </a:rPr>
              <a:t>PROXIMIDADE</a:t>
            </a:r>
            <a:endParaRPr lang="pt-PT" dirty="0">
              <a:solidFill>
                <a:srgbClr val="9933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146473" y="5034397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white"/>
                </a:solidFill>
              </a:rPr>
              <a:t>CUIDADOS</a:t>
            </a:r>
            <a:endParaRPr lang="pt-P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96019" y="2852941"/>
            <a:ext cx="10792536" cy="3613297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2000" dirty="0" smtClean="0"/>
              <a:t>2 – Desenvolvimento de uma </a:t>
            </a:r>
            <a:r>
              <a:rPr lang="pt-PT" sz="2000" b="1" dirty="0" smtClean="0"/>
              <a:t>aplicação para </a:t>
            </a:r>
            <a:r>
              <a:rPr lang="pt-PT" sz="2000" b="1" dirty="0" err="1" smtClean="0"/>
              <a:t>smartphone</a:t>
            </a:r>
            <a:r>
              <a:rPr lang="pt-PT" sz="2000" b="1" dirty="0" smtClean="0"/>
              <a:t> (APP) </a:t>
            </a:r>
            <a:r>
              <a:rPr lang="pt-PT" sz="2000" dirty="0" smtClean="0"/>
              <a:t>que permita:</a:t>
            </a:r>
          </a:p>
          <a:p>
            <a:pPr marL="0" indent="0" algn="just">
              <a:buNone/>
            </a:pPr>
            <a:endParaRPr lang="pt-PT" sz="18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PT" sz="1800" i="1" dirty="0" err="1" smtClean="0"/>
              <a:t>Tracking</a:t>
            </a:r>
            <a:r>
              <a:rPr lang="pt-PT" sz="1800" i="1" dirty="0" smtClean="0"/>
              <a:t> dos </a:t>
            </a:r>
            <a:r>
              <a:rPr lang="pt-PT" sz="1800" dirty="0" smtClean="0"/>
              <a:t>medicamentos dispensados pelos SF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PT" sz="1800" dirty="0" smtClean="0"/>
              <a:t>Acompanhamento </a:t>
            </a:r>
            <a:r>
              <a:rPr lang="pt-PT" sz="1800" dirty="0" err="1" smtClean="0"/>
              <a:t>farmacoterapêutico</a:t>
            </a:r>
            <a:r>
              <a:rPr lang="pt-PT" sz="1800" dirty="0" smtClean="0"/>
              <a:t> dos doentes através do preenchimento de ficha específica para o efeito: questões relacionadas com a compliance, efeitos secundários, </a:t>
            </a:r>
            <a:r>
              <a:rPr lang="pt-PT" sz="1800" dirty="0" err="1" smtClean="0"/>
              <a:t>interações</a:t>
            </a:r>
            <a:r>
              <a:rPr lang="pt-PT" sz="1800" dirty="0" smtClean="0"/>
              <a:t> medicamentosas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PT" sz="1800" dirty="0" smtClean="0"/>
              <a:t>Agendamentos de envio de medicação</a:t>
            </a:r>
            <a:endParaRPr lang="pt-PT" sz="18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PT" sz="1800" dirty="0" smtClean="0"/>
              <a:t>Alertas para o doente de renovação da terapêutica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PT" sz="1800" dirty="0" smtClean="0"/>
              <a:t>Alertas das consultas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pt-PT" sz="1800" dirty="0" smtClean="0"/>
              <a:t>Acesso rápido de contacto aos SF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PT" sz="1800" dirty="0" smtClean="0"/>
          </a:p>
        </p:txBody>
      </p:sp>
      <p:pic>
        <p:nvPicPr>
          <p:cNvPr id="6146" name="Picture 2" descr="Quais são seus objetivos para o futuro? • Portal AgroNer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4" y="174738"/>
            <a:ext cx="3681940" cy="1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2673" y="2374781"/>
            <a:ext cx="10766243" cy="400110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2000" dirty="0"/>
              <a:t>1 – Consulta </a:t>
            </a:r>
            <a:r>
              <a:rPr lang="pt-PT" sz="2000" dirty="0" smtClean="0"/>
              <a:t>Farmacêutica </a:t>
            </a:r>
            <a:r>
              <a:rPr lang="pt-PT" sz="2000" b="1" dirty="0"/>
              <a:t>presencia</a:t>
            </a:r>
            <a:r>
              <a:rPr lang="pt-PT" sz="2000" dirty="0"/>
              <a:t>l nos </a:t>
            </a:r>
            <a:r>
              <a:rPr lang="pt-PT" sz="2000" dirty="0" smtClean="0"/>
              <a:t>Centros </a:t>
            </a:r>
            <a:r>
              <a:rPr lang="pt-PT" sz="2000" dirty="0"/>
              <a:t>de </a:t>
            </a:r>
            <a:r>
              <a:rPr lang="pt-PT" sz="2000" dirty="0" smtClean="0"/>
              <a:t>Saúde </a:t>
            </a:r>
            <a:r>
              <a:rPr lang="pt-PT" sz="2000" dirty="0"/>
              <a:t>de </a:t>
            </a:r>
            <a:r>
              <a:rPr lang="pt-PT" sz="2000" dirty="0" smtClean="0"/>
              <a:t>proximidade</a:t>
            </a:r>
            <a:endParaRPr lang="pt-PT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51" y="963533"/>
            <a:ext cx="2193597" cy="16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21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1" y="256479"/>
            <a:ext cx="5236418" cy="65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99" y="231559"/>
            <a:ext cx="5303221" cy="662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1DCDB2-AD6B-47D6-90A5-6F6E28B5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pt-PT" sz="2000" dirty="0"/>
              <a:t>6</a:t>
            </a:r>
            <a:r>
              <a:rPr lang="pt-PT" sz="2000" dirty="0" smtClean="0"/>
              <a:t> - Intervenção </a:t>
            </a:r>
            <a:r>
              <a:rPr lang="pt-PT" sz="2000" dirty="0"/>
              <a:t>dos Serviços farmacêuticos da ULSCB na Campanha de Vacinação Contra </a:t>
            </a:r>
            <a:r>
              <a:rPr lang="pt-PT" sz="2000" dirty="0" smtClean="0"/>
              <a:t> a </a:t>
            </a:r>
            <a:r>
              <a:rPr lang="pt-PT" sz="2000" dirty="0"/>
              <a:t>Covid 19 </a:t>
            </a:r>
            <a:r>
              <a:rPr lang="pt-PT" sz="2000" dirty="0">
                <a:solidFill>
                  <a:srgbClr val="FFFEFF"/>
                </a:solidFill>
              </a:rPr>
              <a:t> </a:t>
            </a:r>
            <a:r>
              <a:rPr lang="pt-PT" sz="2000" dirty="0" smtClean="0">
                <a:solidFill>
                  <a:srgbClr val="FFFEFF"/>
                </a:solidFill>
              </a:rPr>
              <a:t>- Saúde Publica</a:t>
            </a:r>
            <a:endParaRPr lang="pt-PT" sz="2000" dirty="0">
              <a:solidFill>
                <a:srgbClr val="FFFEFF"/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17CE74E1-2EFF-4D94-B64A-AE311AB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5B0173C-3BB0-4EF3-851D-863413CFD274}" type="slidenum">
              <a:rPr lang="pt-PT"/>
              <a:pPr>
                <a:spcAft>
                  <a:spcPts val="600"/>
                </a:spcAft>
              </a:pPr>
              <a:t>22</a:t>
            </a:fld>
            <a:endParaRPr lang="pt-PT"/>
          </a:p>
        </p:txBody>
      </p:sp>
      <p:graphicFrame>
        <p:nvGraphicFramePr>
          <p:cNvPr id="7" name="Marcador de Posição de Conteúdo 6">
            <a:extLst>
              <a:ext uri="{FF2B5EF4-FFF2-40B4-BE49-F238E27FC236}">
                <a16:creationId xmlns="" xmlns:a16="http://schemas.microsoft.com/office/drawing/2014/main" id="{7FC6CAA1-9698-46A3-BFAE-3EA476CF6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744059"/>
              </p:ext>
            </p:extLst>
          </p:nvPr>
        </p:nvGraphicFramePr>
        <p:xfrm>
          <a:off x="581027" y="2181225"/>
          <a:ext cx="11029951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8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F0720A-9E57-4C08-9E54-B042E789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59" y="540330"/>
            <a:ext cx="11068749" cy="1175629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B6FE8993-15BD-4EAF-8B20-07793C16F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3FDE463E-7482-4FDA-8017-8B1906C9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23</a:t>
            </a:fld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685801"/>
            <a:ext cx="5583381" cy="55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9" y="852055"/>
            <a:ext cx="5408468" cy="540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9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373F125-DEF3-41D6-9918-AB21A2ACC3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E9F226-EB6E-48C9-ADDA-636DE4BF4E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583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99E946-E741-49F0-8406-2CF6580C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8"/>
            <a:ext cx="3269749" cy="4624327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dirty="0" smtClean="0">
                <a:solidFill>
                  <a:srgbClr val="FFFFFF"/>
                </a:solidFill>
              </a:rPr>
              <a:t>7- Consolidação da Integração de equipas multidisciplinares </a:t>
            </a:r>
            <a:endParaRPr lang="pt-PT" sz="2000" dirty="0">
              <a:solidFill>
                <a:srgbClr val="FFFFFF"/>
              </a:solidFill>
            </a:endParaRP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="" xmlns:a16="http://schemas.microsoft.com/office/drawing/2014/main" id="{293E68F4-068F-4F33-8A8D-3E7733596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36" t="2821" r="7841" b="-2787"/>
          <a:stretch/>
        </p:blipFill>
        <p:spPr>
          <a:xfrm>
            <a:off x="4393581" y="485678"/>
            <a:ext cx="7538224" cy="6057681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A3906D8D-466B-451E-B304-656B1458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2" y="6425348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5B0173C-3BB0-4EF3-851D-863413CFD274}" type="slidenum">
              <a:rPr lang="pt-PT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pt-PT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19FD98-6401-40BF-B3FB-154C9B52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43" y="590644"/>
            <a:ext cx="11029616" cy="1013800"/>
          </a:xfrm>
        </p:spPr>
        <p:txBody>
          <a:bodyPr/>
          <a:lstStyle/>
          <a:p>
            <a:r>
              <a:rPr lang="pt-PT" dirty="0"/>
              <a:t>8</a:t>
            </a:r>
            <a:r>
              <a:rPr lang="pt-PT" dirty="0" smtClean="0"/>
              <a:t>- Humanização na continuidade de Cuidados</a:t>
            </a:r>
            <a:endParaRPr lang="pt-PT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="" xmlns:a16="http://schemas.microsoft.com/office/drawing/2014/main" id="{37405C37-FDE9-44A4-B556-2BE4B4D16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678" t="5130" r="9211" b="207"/>
          <a:stretch/>
        </p:blipFill>
        <p:spPr>
          <a:xfrm>
            <a:off x="3980986" y="1765400"/>
            <a:ext cx="7995424" cy="50926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5C28CE15-E87E-4DBD-860A-AFCBF8CE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25</a:t>
            </a:fld>
            <a:endParaRPr lang="pt-P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4874" r="8908" b="-4874"/>
          <a:stretch/>
        </p:blipFill>
        <p:spPr bwMode="auto">
          <a:xfrm>
            <a:off x="1048215" y="1931594"/>
            <a:ext cx="4226311" cy="35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C2406CE4-A5B0-43D2-BDE9-825ABC1D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9F1263CC-649F-4B55-AB94-360800F6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26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F14B748-761F-4EF0-B5D6-1C67BC040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3" r="8393"/>
          <a:stretch/>
        </p:blipFill>
        <p:spPr>
          <a:xfrm>
            <a:off x="2623267" y="479502"/>
            <a:ext cx="7647006" cy="61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B691D59-8F51-4DD8-AD41-D568D29B08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04AEF18-0627-48F3-9B3D-F7E8F050B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EAEE08A-C572-438F-9753-B0D527A51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B93146F-62ED-4C59-844C-0935D0FB50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BF3D65BA-1C65-40FB-92EF-83951BDC1D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638179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Graphic 7" descr="Conversar">
            <a:extLst>
              <a:ext uri="{FF2B5EF4-FFF2-40B4-BE49-F238E27FC236}">
                <a16:creationId xmlns="" xmlns:a16="http://schemas.microsoft.com/office/drawing/2014/main" id="{8370342E-A2AB-41AB-9B2A-E8F2B5A0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914" y="414711"/>
            <a:ext cx="6591300" cy="6591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DF52CCA-FCDD-49A0-BFFC-3BD41F1B8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47C5FB-BB78-42DE-9081-1053DB51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6" y="1014466"/>
            <a:ext cx="3190875" cy="128485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7- ComunicaçãO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Na Continuidade de Cuidados “ Farmacêuticos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19347902-4F97-4C36-8993-BAA8D044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4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5B0173C-3BB0-4EF3-851D-863413CFD274}" type="slidenum">
              <a:rPr lang="en-US" smtClean="0">
                <a:solidFill>
                  <a:srgbClr val="4D1434">
                    <a:lumMod val="75000"/>
                    <a:lumOff val="25000"/>
                  </a:srgbClr>
                </a:solidFill>
              </a:rPr>
              <a:pPr defTabSz="914400">
                <a:spcAft>
                  <a:spcPts val="600"/>
                </a:spcAft>
              </a:pPr>
              <a:t>27</a:t>
            </a:fld>
            <a:endParaRPr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98123CA-B642-4418-823C-466ED6A29124}"/>
              </a:ext>
            </a:extLst>
          </p:cNvPr>
          <p:cNvSpPr txBox="1"/>
          <p:nvPr/>
        </p:nvSpPr>
        <p:spPr>
          <a:xfrm>
            <a:off x="3592831" y="2762254"/>
            <a:ext cx="2998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prstClr val="white"/>
                </a:solidFill>
              </a:rPr>
              <a:t>Acesso a dados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prstClr val="white"/>
                </a:solidFill>
              </a:rPr>
              <a:t>Registo de atividade/ Intervenção Farmacêutica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prstClr val="white"/>
                </a:solidFill>
              </a:rPr>
              <a:t>Possibilidade de emissão de relatórios na transição de </a:t>
            </a:r>
            <a:r>
              <a:rPr lang="pt-PT" sz="2000" dirty="0">
                <a:solidFill>
                  <a:prstClr val="white"/>
                </a:solidFill>
              </a:rPr>
              <a:t>cuidados.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3817688-CCBF-4648-843F-1DA6A1FD3FFB}"/>
              </a:ext>
            </a:extLst>
          </p:cNvPr>
          <p:cNvSpPr txBox="1"/>
          <p:nvPr/>
        </p:nvSpPr>
        <p:spPr>
          <a:xfrm>
            <a:off x="1316333" y="2441751"/>
            <a:ext cx="192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“Carta de ALTA</a:t>
            </a:r>
          </a:p>
          <a:p>
            <a:r>
              <a:rPr lang="pt-PT" dirty="0">
                <a:solidFill>
                  <a:prstClr val="white"/>
                </a:solidFill>
              </a:rPr>
              <a:t> Farmacêutica “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B5B60E23-192A-42DB-8066-9D4AF7D91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162781"/>
              </p:ext>
            </p:extLst>
          </p:nvPr>
        </p:nvGraphicFramePr>
        <p:xfrm>
          <a:off x="7296151" y="1926454"/>
          <a:ext cx="5118100" cy="493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00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373F125-DEF3-41D6-9918-AB21A2ACC3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E9F226-EB6E-48C9-ADDA-636DE4BF4E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583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99E946-E741-49F0-8406-2CF6580C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8"/>
            <a:ext cx="3269749" cy="4624327"/>
          </a:xfrm>
        </p:spPr>
        <p:txBody>
          <a:bodyPr anchor="ctr">
            <a:normAutofit/>
          </a:bodyPr>
          <a:lstStyle/>
          <a:p>
            <a:pPr algn="ctr"/>
            <a:r>
              <a:rPr lang="pt-PT" sz="2000" dirty="0" smtClean="0">
                <a:solidFill>
                  <a:srgbClr val="FFFFFF"/>
                </a:solidFill>
              </a:rPr>
              <a:t>Um Desafio para </a:t>
            </a:r>
            <a:r>
              <a:rPr lang="pt-PT" sz="2000" dirty="0" smtClean="0">
                <a:solidFill>
                  <a:srgbClr val="FFFFFF"/>
                </a:solidFill>
              </a:rPr>
              <a:t> aos farmacêuticos:</a:t>
            </a:r>
            <a:br>
              <a:rPr lang="pt-PT" sz="2000" dirty="0" smtClean="0">
                <a:solidFill>
                  <a:srgbClr val="FFFFFF"/>
                </a:solidFill>
              </a:rPr>
            </a:br>
            <a:r>
              <a:rPr lang="pt-PT" sz="2000" dirty="0">
                <a:solidFill>
                  <a:srgbClr val="FFFFFF"/>
                </a:solidFill>
              </a:rPr>
              <a:t/>
            </a:r>
            <a:br>
              <a:rPr lang="pt-PT" sz="2000" dirty="0">
                <a:solidFill>
                  <a:srgbClr val="FFFFFF"/>
                </a:solidFill>
              </a:rPr>
            </a:br>
            <a:r>
              <a:rPr lang="pt-PT" sz="2000" dirty="0" smtClean="0">
                <a:solidFill>
                  <a:srgbClr val="FFFFFF"/>
                </a:solidFill>
              </a:rPr>
              <a:t/>
            </a:r>
            <a:br>
              <a:rPr lang="pt-PT" sz="2000" dirty="0" smtClean="0">
                <a:solidFill>
                  <a:srgbClr val="FFFFFF"/>
                </a:solidFill>
              </a:rPr>
            </a:br>
            <a:r>
              <a:rPr lang="pt-PT" sz="2000" dirty="0" smtClean="0">
                <a:solidFill>
                  <a:srgbClr val="FFFFFF"/>
                </a:solidFill>
              </a:rPr>
              <a:t>criar locais de proximidade e Redes de Integração e Continuidade de Cuidados !!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A3906D8D-466B-451E-B304-656B1458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2" y="6425348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5B0173C-3BB0-4EF3-851D-863413CFD274}" type="slidenum">
              <a:rPr lang="pt-PT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pt-PT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48" y="-158940"/>
            <a:ext cx="5311698" cy="653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DBD4729-DBDF-40A6-9BA4-E4C97EF6D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5125130-F4AB-465E-8AE2-E583FCAAB2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0BA65A2-0302-4468-ADA7-9EC3F9593F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8C266B9D-DC87-430A-8D3A-2E83639A17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9282F36-261B-49B3-8CA9-FB857C475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455424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215C3-3B83-4BE7-9213-26E084BD61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3A105D4-2907-419E-8223-4C266BA1E5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Marcador de Posição de Conteúdo 6">
            <a:extLst>
              <a:ext uri="{FF2B5EF4-FFF2-40B4-BE49-F238E27FC236}">
                <a16:creationId xmlns="" xmlns:a16="http://schemas.microsoft.com/office/drawing/2014/main" id="{328809E7-74E5-4C5A-ADE1-6F3A51655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895" t="24197" r="26687" b="17746"/>
          <a:stretch/>
        </p:blipFill>
        <p:spPr>
          <a:xfrm>
            <a:off x="4306219" y="366229"/>
            <a:ext cx="7372351" cy="56898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EEE7F17-8E08-4C69-8E22-661908E6DF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5E2C8FF8-427E-4868-A40B-29A1132C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5B0173C-3BB0-4EF3-851D-863413CFD274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769434" y="1070517"/>
            <a:ext cx="270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9933FF"/>
                </a:solidFill>
              </a:rPr>
              <a:t>Juntos Somos Mais Fortes!!!</a:t>
            </a:r>
            <a:endParaRPr lang="pt-PT" sz="2800" dirty="0">
              <a:solidFill>
                <a:srgbClr val="9933FF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83267" y="4148254"/>
            <a:ext cx="306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9933FF"/>
                </a:solidFill>
              </a:rPr>
              <a:t>BEM - HAJA !!!</a:t>
            </a:r>
            <a:endParaRPr lang="pt-PT" sz="28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10"/>
            <a:ext cx="7758344" cy="471169"/>
          </a:xfrm>
        </p:spPr>
        <p:txBody>
          <a:bodyPr>
            <a:normAutofit/>
          </a:bodyPr>
          <a:lstStyle/>
          <a:p>
            <a:r>
              <a:rPr lang="pt-PT" sz="1800" dirty="0" smtClean="0"/>
              <a:t>1- Caracterização</a:t>
            </a:r>
            <a:endParaRPr lang="en-GB" sz="1800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=""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9" y="6492879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3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=""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81" y="1173707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=""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5" y="1308066"/>
            <a:ext cx="811903" cy="4059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5298110-EA41-414F-B88C-5C3FA4F5B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5" r="9682"/>
          <a:stretch/>
        </p:blipFill>
        <p:spPr>
          <a:xfrm>
            <a:off x="3138032" y="802887"/>
            <a:ext cx="7130549" cy="58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147" y="234176"/>
            <a:ext cx="9045664" cy="948490"/>
          </a:xfrm>
        </p:spPr>
        <p:txBody>
          <a:bodyPr/>
          <a:lstStyle/>
          <a:p>
            <a:pPr algn="ctr" eaLnBrk="1" hangingPunct="1"/>
            <a:r>
              <a:rPr lang="pt-PT" sz="3200" dirty="0" smtClean="0"/>
              <a:t> 2 -</a:t>
            </a:r>
            <a:r>
              <a:rPr lang="pt-PT" sz="2800" dirty="0" smtClean="0"/>
              <a:t>Áreas </a:t>
            </a:r>
            <a:r>
              <a:rPr lang="pt-PT" sz="2800" dirty="0"/>
              <a:t>de Intervenção do Farmacêutico Hospitalar e sua Evolução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695" y="1226634"/>
            <a:ext cx="8523327" cy="547524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PT" sz="2000" dirty="0">
                <a:latin typeface="Arial" charset="0"/>
              </a:rPr>
              <a:t>Aparecimento de novos fármacos, leva a que os farmacêuticos sejam progressivamente solicitados para prestar informações sobre os medicamentos e a sua implicação no perfil clínico do doente;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pt-PT" sz="2000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PT" sz="2000" dirty="0">
                <a:latin typeface="Arial" charset="0"/>
              </a:rPr>
              <a:t>Surge um Novo conceito e forma de estar na Profissão ; </a:t>
            </a:r>
            <a:r>
              <a:rPr lang="pt-PT" sz="2000" b="1" dirty="0">
                <a:solidFill>
                  <a:schemeClr val="folHlink"/>
                </a:solidFill>
                <a:latin typeface="Arial" charset="0"/>
              </a:rPr>
              <a:t>Farmácia Clínica</a:t>
            </a:r>
            <a:r>
              <a:rPr lang="pt-PT" sz="2000" dirty="0">
                <a:solidFill>
                  <a:schemeClr val="folHlink"/>
                </a:solidFill>
                <a:latin typeface="Arial" charset="0"/>
              </a:rPr>
              <a:t>; </a:t>
            </a:r>
            <a:r>
              <a:rPr lang="pt-PT" sz="2000" dirty="0">
                <a:latin typeface="Arial" charset="0"/>
              </a:rPr>
              <a:t>iniciado nos Estados Unidos e Canada.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PT" sz="2000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PT" sz="2000" dirty="0">
                <a:latin typeface="Arial" charset="0"/>
              </a:rPr>
              <a:t>           “ </a:t>
            </a:r>
            <a:r>
              <a:rPr lang="pt-PT" sz="2000" b="1" i="1" dirty="0">
                <a:latin typeface="Arial" charset="0"/>
              </a:rPr>
              <a:t>Ao doente certo o medicamento certo”, </a:t>
            </a:r>
            <a:r>
              <a:rPr lang="pt-PT" sz="2000" dirty="0">
                <a:latin typeface="Arial" charset="0"/>
              </a:rPr>
              <a:t>preocupação crescente 		com a qualidade e segurança.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PT" sz="2000" dirty="0">
                <a:latin typeface="Arial" charset="0"/>
              </a:rPr>
              <a:t>Integração do Farmacêutico na equipa pluridisciplinar de Saúde;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PT" sz="2000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PT" sz="2000" dirty="0">
                <a:latin typeface="Arial" charset="0"/>
              </a:rPr>
              <a:t>Conceito - </a:t>
            </a:r>
            <a:r>
              <a:rPr lang="pt-PT" sz="2000" b="1" dirty="0">
                <a:solidFill>
                  <a:schemeClr val="folHlink"/>
                </a:solidFill>
                <a:latin typeface="Arial" charset="0"/>
              </a:rPr>
              <a:t>“ Cuidados Farmacêuticos” – </a:t>
            </a:r>
            <a:r>
              <a:rPr lang="pt-PT" sz="2000" b="1" dirty="0">
                <a:latin typeface="Arial" charset="0"/>
              </a:rPr>
              <a:t>que visa a promoção da melhoria da qualidade de vida dos doentes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PT" sz="2000" b="1" i="1" dirty="0">
                <a:latin typeface="Arial" charset="0"/>
              </a:rPr>
              <a:t>Reconciliação da Medicação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PT" sz="2000" b="1" i="1" dirty="0">
                <a:latin typeface="Arial" charset="0"/>
              </a:rPr>
              <a:t>Revisão da medicação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PT" sz="2000" b="1" i="1" dirty="0">
                <a:latin typeface="Arial" charset="0"/>
              </a:rPr>
              <a:t>Consulta Farmacêutica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pt-PT" sz="2000" b="1" i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pt-PT" sz="2000" b="1" i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pt-PT" sz="2000" b="1" i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07571" y="3185222"/>
            <a:ext cx="503237" cy="431800"/>
          </a:xfrm>
          <a:prstGeom prst="curvedRightArrow">
            <a:avLst>
              <a:gd name="adj1" fmla="val 20000"/>
              <a:gd name="adj2" fmla="val 40000"/>
              <a:gd name="adj3" fmla="val 388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73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1E5E4503-CC62-4DA9-9121-0A15719984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D8D61A1B-3C4C-4F0E-965F-15837624C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0E56243-9701-44E8-8A92-3194333051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982B322E-34C4-40A4-91E5-53D60DE973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6" name="Rectangle 85">
            <a:extLst>
              <a:ext uri="{FF2B5EF4-FFF2-40B4-BE49-F238E27FC236}">
                <a16:creationId xmlns="" xmlns:a16="http://schemas.microsoft.com/office/drawing/2014/main" id="{9175732C-A509-470D-9836-76E48191BC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CC0B48-76F0-4EEB-B51B-55A2323C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2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6D5795-E463-41B9-85D2-473EE0A46B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536" y="453643"/>
            <a:ext cx="11298933" cy="98554"/>
            <a:chOff x="446534" y="453643"/>
            <a:chExt cx="11298933" cy="98554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9CF27612-C535-4D0C-9EAE-87F74C97B6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B8BFEC1B-A380-4A69-AC71-88399B644F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689AB692-3273-4D6B-8AA7-674073E958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5" name="Content Placeholder 74">
            <a:extLst>
              <a:ext uri="{FF2B5EF4-FFF2-40B4-BE49-F238E27FC236}">
                <a16:creationId xmlns="" xmlns:a16="http://schemas.microsoft.com/office/drawing/2014/main" id="{1C23C653-D8DC-4558-A7AC-35B7720ED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5" y="1896533"/>
            <a:ext cx="7225075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="" xmlns:a16="http://schemas.microsoft.com/office/drawing/2014/main" id="{F402CE49-73D4-4ABE-8896-EE380EAAA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r="1785" b="-4"/>
          <a:stretch/>
        </p:blipFill>
        <p:spPr>
          <a:xfrm>
            <a:off x="314772" y="669507"/>
            <a:ext cx="7225075" cy="5518986"/>
          </a:xfrm>
          <a:prstGeom prst="rect">
            <a:avLst/>
          </a:prstGeom>
        </p:spPr>
      </p:pic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F2725FA6-A59D-43E7-8615-1A9BCC8F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7409" y="5956141"/>
            <a:ext cx="5448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5B0173C-3BB0-4EF3-851D-863413CFD274}" type="slidenum">
              <a:rPr lang="en-US">
                <a:solidFill>
                  <a:srgbClr val="903163"/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rgbClr val="903163"/>
              </a:solidFill>
            </a:endParaRPr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="" xmlns:a16="http://schemas.microsoft.com/office/drawing/2014/main" id="{EC47CB6D-3B66-41C8-A90B-66EC1F43CE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812" b="-4"/>
          <a:stretch/>
        </p:blipFill>
        <p:spPr>
          <a:xfrm>
            <a:off x="7001231" y="1059368"/>
            <a:ext cx="5785156" cy="44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668" y="30679"/>
            <a:ext cx="9601200" cy="673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42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4290"/>
            <a:ext cx="906890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32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721" y="479502"/>
            <a:ext cx="10344195" cy="488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47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>
                <a:solidFill>
                  <a:srgbClr val="903163"/>
                </a:solidFill>
              </a:rPr>
              <a:pPr/>
              <a:t>9</a:t>
            </a:fld>
            <a:endParaRPr lang="pt-PT">
              <a:solidFill>
                <a:srgbClr val="90316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7064" cy="676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Uma imagem com interior, fotografia, diversos, diferente&#10;&#10;Descrição gerada automaticamente">
            <a:extLst>
              <a:ext uri="{FF2B5EF4-FFF2-40B4-BE49-F238E27FC236}">
                <a16:creationId xmlns:a16="http://schemas.microsoft.com/office/drawing/2014/main" xmlns="" id="{95D5AC50-D726-489B-B1ED-CD5A7B4D7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97" y="24980"/>
            <a:ext cx="2720443" cy="4393580"/>
          </a:xfrm>
          <a:prstGeom prst="rect">
            <a:avLst/>
          </a:prstGeom>
        </p:spPr>
      </p:pic>
      <p:pic>
        <p:nvPicPr>
          <p:cNvPr id="8" name="Marcador de Posição de Conteúdo 9">
            <a:extLst>
              <a:ext uri="{FF2B5EF4-FFF2-40B4-BE49-F238E27FC236}">
                <a16:creationId xmlns:a16="http://schemas.microsoft.com/office/drawing/2014/main" xmlns="" id="{CA19B037-3786-4287-BAF6-E5BD6D295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5" t="-93" r="-469" b="35646"/>
          <a:stretch/>
        </p:blipFill>
        <p:spPr>
          <a:xfrm>
            <a:off x="10047249" y="4574681"/>
            <a:ext cx="1661531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12.xml><?xml version="1.0" encoding="utf-8"?>
<a:theme xmlns:a="http://schemas.openxmlformats.org/drawingml/2006/main" name="9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1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iguidade">
  <a:themeElements>
    <a:clrScheme name="Personalizado 8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75005F"/>
      </a:accent1>
      <a:accent2>
        <a:srgbClr val="E40059"/>
      </a:accent2>
      <a:accent3>
        <a:srgbClr val="9C007F"/>
      </a:accent3>
      <a:accent4>
        <a:srgbClr val="68007F"/>
      </a:accent4>
      <a:accent5>
        <a:srgbClr val="D519FF"/>
      </a:accent5>
      <a:accent6>
        <a:srgbClr val="68007F"/>
      </a:accent6>
      <a:hlink>
        <a:srgbClr val="34003F"/>
      </a:hlink>
      <a:folHlink>
        <a:srgbClr val="D519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2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5.xml><?xml version="1.0" encoding="utf-8"?>
<a:theme xmlns:a="http://schemas.openxmlformats.org/drawingml/2006/main" name="3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6.xml><?xml version="1.0" encoding="utf-8"?>
<a:theme xmlns:a="http://schemas.openxmlformats.org/drawingml/2006/main" name="4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7.xml><?xml version="1.0" encoding="utf-8"?>
<a:theme xmlns:a="http://schemas.openxmlformats.org/drawingml/2006/main" name="5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8.xml><?xml version="1.0" encoding="utf-8"?>
<a:theme xmlns:a="http://schemas.openxmlformats.org/drawingml/2006/main" name="6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9.xml><?xml version="1.0" encoding="utf-8"?>
<a:theme xmlns:a="http://schemas.openxmlformats.org/drawingml/2006/main" name="7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423</Words>
  <Application>Microsoft Office PowerPoint</Application>
  <PresentationFormat>Personalizados</PresentationFormat>
  <Paragraphs>108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dos diapositivos</vt:lpstr>
      </vt:variant>
      <vt:variant>
        <vt:i4>29</vt:i4>
      </vt:variant>
    </vt:vector>
  </HeadingPairs>
  <TitlesOfParts>
    <vt:vector size="41" baseType="lpstr">
      <vt:lpstr>Dividendo</vt:lpstr>
      <vt:lpstr>Contiguidade</vt:lpstr>
      <vt:lpstr>1_Dividendo</vt:lpstr>
      <vt:lpstr>2_Dividendo</vt:lpstr>
      <vt:lpstr>3_Dividendo</vt:lpstr>
      <vt:lpstr>4_Dividendo</vt:lpstr>
      <vt:lpstr>5_Dividendo</vt:lpstr>
      <vt:lpstr>6_Dividendo</vt:lpstr>
      <vt:lpstr>7_Dividendo</vt:lpstr>
      <vt:lpstr>Tema do Office</vt:lpstr>
      <vt:lpstr>8_Dividendo</vt:lpstr>
      <vt:lpstr>9_Dividendo</vt:lpstr>
      <vt:lpstr>Juntos somos mais Fortes Continuidade de Cuidados</vt:lpstr>
      <vt:lpstr>Apresentação do PowerPoint</vt:lpstr>
      <vt:lpstr>1- Caracterização</vt:lpstr>
      <vt:lpstr> 2 -Áreas de Intervenção do Farmacêutico Hospitalar e sua Evolução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3 - Integração de Cuidados</vt:lpstr>
      <vt:lpstr>Apresentação do PowerPoint</vt:lpstr>
      <vt:lpstr>Apresentação do PowerPoint</vt:lpstr>
      <vt:lpstr>Apresentação do PowerPoint</vt:lpstr>
      <vt:lpstr>4 – Continuidade de Cuidados</vt:lpstr>
      <vt:lpstr>5 - Projecto de entrega de Proximidade na ULS de Castelo Branco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6 - Intervenção dos Serviços farmacêuticos da ULSCB na Campanha de Vacinação Contra  a Covid 19  - Saúde Publica</vt:lpstr>
      <vt:lpstr>Apresentação do PowerPoint</vt:lpstr>
      <vt:lpstr>7- Consolidação da Integração de equipas multidisciplinares </vt:lpstr>
      <vt:lpstr>8- Humanização na continuidade de Cuidados</vt:lpstr>
      <vt:lpstr>Apresentação do PowerPoint</vt:lpstr>
      <vt:lpstr>7- ComunicaçãO Na Continuidade de Cuidados “ Farmacêuticos</vt:lpstr>
      <vt:lpstr>Um Desafio para  aos farmacêuticos:   criar locais de proximidade e Redes de Integração e Continuidade de Cuidados !!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[Título]</dc:title>
  <dc:creator>Raquel Mateus</dc:creator>
  <cp:lastModifiedBy>Sandra Isabel da Silva Queimado</cp:lastModifiedBy>
  <cp:revision>40</cp:revision>
  <dcterms:created xsi:type="dcterms:W3CDTF">2021-02-05T18:38:53Z</dcterms:created>
  <dcterms:modified xsi:type="dcterms:W3CDTF">2021-02-26T20:04:23Z</dcterms:modified>
</cp:coreProperties>
</file>